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  <p:sldMasterId id="2147483731" r:id="rId2"/>
    <p:sldMasterId id="2147484160" r:id="rId3"/>
    <p:sldMasterId id="2147484172" r:id="rId4"/>
  </p:sldMasterIdLst>
  <p:notesMasterIdLst>
    <p:notesMasterId r:id="rId44"/>
  </p:notesMasterIdLst>
  <p:sldIdLst>
    <p:sldId id="271" r:id="rId5"/>
    <p:sldId id="304" r:id="rId6"/>
    <p:sldId id="257" r:id="rId7"/>
    <p:sldId id="286" r:id="rId8"/>
    <p:sldId id="277" r:id="rId9"/>
    <p:sldId id="307" r:id="rId10"/>
    <p:sldId id="303" r:id="rId11"/>
    <p:sldId id="308" r:id="rId12"/>
    <p:sldId id="278" r:id="rId13"/>
    <p:sldId id="309" r:id="rId14"/>
    <p:sldId id="310" r:id="rId15"/>
    <p:sldId id="311" r:id="rId16"/>
    <p:sldId id="312" r:id="rId17"/>
    <p:sldId id="313" r:id="rId18"/>
    <p:sldId id="279" r:id="rId19"/>
    <p:sldId id="315" r:id="rId20"/>
    <p:sldId id="316" r:id="rId21"/>
    <p:sldId id="317" r:id="rId22"/>
    <p:sldId id="325" r:id="rId23"/>
    <p:sldId id="326" r:id="rId24"/>
    <p:sldId id="327" r:id="rId25"/>
    <p:sldId id="319" r:id="rId26"/>
    <p:sldId id="321" r:id="rId27"/>
    <p:sldId id="280" r:id="rId28"/>
    <p:sldId id="324" r:id="rId29"/>
    <p:sldId id="340" r:id="rId30"/>
    <p:sldId id="341" r:id="rId31"/>
    <p:sldId id="338" r:id="rId32"/>
    <p:sldId id="320" r:id="rId33"/>
    <p:sldId id="299" r:id="rId34"/>
    <p:sldId id="329" r:id="rId35"/>
    <p:sldId id="330" r:id="rId36"/>
    <p:sldId id="331" r:id="rId37"/>
    <p:sldId id="332" r:id="rId38"/>
    <p:sldId id="333" r:id="rId39"/>
    <p:sldId id="334" r:id="rId40"/>
    <p:sldId id="335" r:id="rId41"/>
    <p:sldId id="336" r:id="rId42"/>
    <p:sldId id="337" r:id="rId43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990099"/>
    <a:srgbClr val="FF33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179" autoAdjust="0"/>
  </p:normalViewPr>
  <p:slideViewPr>
    <p:cSldViewPr>
      <p:cViewPr varScale="1">
        <p:scale>
          <a:sx n="81" d="100"/>
          <a:sy n="81" d="100"/>
        </p:scale>
        <p:origin x="822" y="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19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9BED003-E715-4C00-B64C-4D49DD8D3B7A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ES_tradnl" smtClean="0"/>
          </a:p>
        </p:txBody>
      </p:sp>
      <p:sp>
        <p:nvSpPr>
          <p:cNvPr id="43012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228C66-54F1-4F41-9B1C-50809EA2CBAA}" type="slidenum">
              <a:rPr lang="es-ES" smtClean="0">
                <a:solidFill>
                  <a:srgbClr val="000000"/>
                </a:solidFill>
              </a:rPr>
              <a:pPr/>
              <a:t>1</a:t>
            </a:fld>
            <a:endParaRPr lang="es-E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BED003-E715-4C00-B64C-4D49DD8D3B7A}" type="slidenum">
              <a:rPr lang="es-ES" smtClean="0"/>
              <a:pPr>
                <a:defRPr/>
              </a:pPr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0804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42CAAFF-F606-477C-A745-80F493D59141}" type="slidenum"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12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8924915-CAB8-4A70-B7BA-BD7DB3CEA277}" type="slidenum"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09875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827016-FEDC-4A24-8F57-8DA8AD0C0657}" type="slidenum">
              <a:rPr lang="es-ES" smtClean="0"/>
              <a:pPr/>
              <a:t>3</a:t>
            </a:fld>
            <a:endParaRPr lang="es-ES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_tradnl" dirty="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DF987D-124D-4E9B-831C-B14A00CB2C76}" type="slidenum">
              <a:rPr lang="es-ES" smtClean="0"/>
              <a:pPr/>
              <a:t>4</a:t>
            </a:fld>
            <a:endParaRPr lang="es-ES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_tradnl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5D6A6A5-A159-4437-9BA8-C4D2811DED7A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s-E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_tradnl" smtClean="0"/>
          </a:p>
        </p:txBody>
      </p:sp>
    </p:spTree>
    <p:extLst>
      <p:ext uri="{BB962C8B-B14F-4D97-AF65-F5344CB8AC3E}">
        <p14:creationId xmlns:p14="http://schemas.microsoft.com/office/powerpoint/2010/main" val="677675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44E6D2-7FC8-479B-91D6-EF638543EBB1}" type="slidenum">
              <a:rPr lang="es-ES" smtClean="0"/>
              <a:pPr/>
              <a:t>16</a:t>
            </a:fld>
            <a:endParaRPr lang="es-ES" smtClean="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_tradnl" smtClean="0"/>
          </a:p>
        </p:txBody>
      </p:sp>
    </p:spTree>
    <p:extLst>
      <p:ext uri="{BB962C8B-B14F-4D97-AF65-F5344CB8AC3E}">
        <p14:creationId xmlns:p14="http://schemas.microsoft.com/office/powerpoint/2010/main" val="2074813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7"/>
          <p:cNvSpPr txBox="1">
            <a:spLocks noGrp="1" noChangeArrowheads="1"/>
          </p:cNvSpPr>
          <p:nvPr/>
        </p:nvSpPr>
        <p:spPr bwMode="auto">
          <a:xfrm>
            <a:off x="3884463" y="8685878"/>
            <a:ext cx="2972004" cy="456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ECE426E5-2BE3-4DF7-8A6F-3EFD407084AC}" type="slidenum">
              <a:rPr lang="es-ES" sz="1200"/>
              <a:pPr algn="r"/>
              <a:t>17</a:t>
            </a:fld>
            <a:endParaRPr lang="es-ES" sz="1200" dirty="0"/>
          </a:p>
        </p:txBody>
      </p:sp>
      <p:sp>
        <p:nvSpPr>
          <p:cNvPr id="259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907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s-ES_tradnl" smtClean="0"/>
          </a:p>
        </p:txBody>
      </p:sp>
    </p:spTree>
    <p:extLst>
      <p:ext uri="{BB962C8B-B14F-4D97-AF65-F5344CB8AC3E}">
        <p14:creationId xmlns:p14="http://schemas.microsoft.com/office/powerpoint/2010/main" val="2624886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137D8D-FAB0-4BEB-A0D6-675408B69929}" type="slidenum">
              <a:rPr lang="es-ES" smtClean="0"/>
              <a:pPr/>
              <a:t>22</a:t>
            </a:fld>
            <a:endParaRPr lang="es-ES" smtClean="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_tradnl" smtClean="0"/>
          </a:p>
        </p:txBody>
      </p:sp>
    </p:spTree>
    <p:extLst>
      <p:ext uri="{BB962C8B-B14F-4D97-AF65-F5344CB8AC3E}">
        <p14:creationId xmlns:p14="http://schemas.microsoft.com/office/powerpoint/2010/main" val="3480888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19F74B-AF73-443B-81B0-B02AE79C65E6}" type="slidenum">
              <a:rPr lang="es-ES" smtClean="0"/>
              <a:pPr>
                <a:defRPr/>
              </a:pPr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3582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664519-0118-4F4E-B06B-365CC199D1E9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9D6F3F-ABFF-479E-BAA5-52F85A5357A8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ABE8DA-3D8C-4DF3-8326-777FD41541E8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-9525" y="6053138"/>
            <a:ext cx="2249488" cy="7127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2359025" y="6043613"/>
            <a:ext cx="6784975" cy="7143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sp>
        <p:nvSpPr>
          <p:cNvPr id="7" name="27 Marcador de fecha"/>
          <p:cNvSpPr>
            <a:spLocks noGrp="1"/>
          </p:cNvSpPr>
          <p:nvPr>
            <p:ph type="dt" sz="half" idx="10"/>
          </p:nvPr>
        </p:nvSpPr>
        <p:spPr>
          <a:xfrm>
            <a:off x="76200" y="6069013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" name="1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085975" y="236538"/>
            <a:ext cx="5867400" cy="365125"/>
          </a:xfrm>
        </p:spPr>
        <p:txBody>
          <a:bodyPr/>
          <a:lstStyle>
            <a:lvl1pPr algn="r">
              <a:defRPr>
                <a:solidFill>
                  <a:srgbClr val="EBDDC3"/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1" name="2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rgbClr val="EBDDC3"/>
                </a:solidFill>
              </a:defRPr>
            </a:lvl1pPr>
          </a:lstStyle>
          <a:p>
            <a:pPr>
              <a:defRPr/>
            </a:pPr>
            <a:fld id="{F92F77A0-5082-45EC-87C7-A64519672C51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1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2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AABCA1-2B80-4C90-95C4-CBBB6A4150F7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7" name="1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12 Marcador de número de diapositiva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5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96655513-3832-4682-8880-66149B5F7F93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  <p:sp>
        <p:nvSpPr>
          <p:cNvPr id="9" name="13 Marcador de pie de página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9" name="8 Marcador de contenido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7 Marcador de fecha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9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5EBDA484-FFF1-4ACA-9AA8-50C9EFAD52C6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  <p:sp>
        <p:nvSpPr>
          <p:cNvPr id="7" name="11 Marcador de pie de página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13" name="12 Marcador de contenido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16" name="15 Marcador de texto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9 Marcador de fecha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11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20B58485-C246-44BA-A253-1C972C09797E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  <p:sp>
        <p:nvSpPr>
          <p:cNvPr id="9" name="13 Marcador de pie de página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1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2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689FD3-46A2-47F4-9E4E-D9BBE9F7B450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/>
          <a:lstStyle>
            <a:lvl1pPr algn="l">
              <a:buNone/>
              <a:defRPr sz="4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8 Marcador de contenido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1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2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77434A-534F-41A4-9228-3FF8DCA9E39B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7 Rectángulo"/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s-ES" noProof="0" dirty="0" smtClean="0"/>
              <a:t>Haga clic en el icono para agregar una imagen</a:t>
            </a:r>
            <a:endParaRPr lang="en-US" noProof="0" dirty="0"/>
          </a:p>
        </p:txBody>
      </p:sp>
      <p:sp>
        <p:nvSpPr>
          <p:cNvPr id="9" name="11 Marcador de fecha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" name="12 Marcador de número de diapositiva"/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5"/>
          </a:xfrm>
        </p:spPr>
        <p:txBody>
          <a:bodyPr rtlCol="0"/>
          <a:lstStyle>
            <a:lvl1pPr>
              <a:defRPr sz="2800"/>
            </a:lvl1pPr>
          </a:lstStyle>
          <a:p>
            <a:pPr>
              <a:defRPr/>
            </a:pPr>
            <a:fld id="{DE33A094-32A6-46E7-8F03-C2A0B7C25483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  <p:sp>
        <p:nvSpPr>
          <p:cNvPr id="11" name="13 Marcador de pie de página"/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987B48-6CDA-4151-9BA0-834DABB33E29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1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2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77E35D-21B6-4D9C-BFF3-A589584C0204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3 Marcador de fecha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5 Marcador de número de diapositiva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435701-0960-4B5F-A4EC-DC08E74C281B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612775" y="1600200"/>
            <a:ext cx="4000500" cy="452596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765675" y="1600200"/>
            <a:ext cx="4000500" cy="452596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1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2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ACB515-2804-46BF-A04B-CE478E63384A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8C9336-69A5-49EF-9FE9-1D96458C973B}" type="slidenum">
              <a:rPr lang="es-ES">
                <a:solidFill>
                  <a:srgbClr val="000000"/>
                </a:solidFill>
              </a:rPr>
              <a:pPr/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0907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DF5332-7015-485F-8DBE-33C57689B4B5}" type="slidenum">
              <a:rPr lang="es-ES">
                <a:solidFill>
                  <a:srgbClr val="000000"/>
                </a:solidFill>
              </a:rPr>
              <a:pPr/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8096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E15C72-1871-4E78-9CF9-750B4D9C1835}" type="slidenum">
              <a:rPr lang="es-ES">
                <a:solidFill>
                  <a:srgbClr val="000000"/>
                </a:solidFill>
              </a:rPr>
              <a:pPr/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8232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66FDDF-9BDD-485B-9599-FDD564313B95}" type="slidenum">
              <a:rPr lang="es-ES">
                <a:solidFill>
                  <a:srgbClr val="000000"/>
                </a:solidFill>
              </a:rPr>
              <a:pPr/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2030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899BF6-88DB-4296-8E70-D1108A0818A3}" type="slidenum">
              <a:rPr lang="es-ES">
                <a:solidFill>
                  <a:srgbClr val="000000"/>
                </a:solidFill>
              </a:rPr>
              <a:pPr/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1063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60F2FC-FDC3-4CBA-9BB1-61AD62E50676}" type="slidenum">
              <a:rPr lang="es-ES">
                <a:solidFill>
                  <a:srgbClr val="000000"/>
                </a:solidFill>
              </a:rPr>
              <a:pPr/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5235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D397E0-A7BE-4344-ABB0-393B2418FA87}" type="slidenum">
              <a:rPr lang="es-ES">
                <a:solidFill>
                  <a:srgbClr val="000000"/>
                </a:solidFill>
              </a:rPr>
              <a:pPr/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356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4541D2-6C82-4EAC-8A84-F9BD1FF36DF1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1F8088-ADDA-477C-8CD6-AAEA9BEB1D16}" type="slidenum">
              <a:rPr lang="es-ES">
                <a:solidFill>
                  <a:srgbClr val="000000"/>
                </a:solidFill>
              </a:rPr>
              <a:pPr/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3408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B658C8-BCDB-4612-A4C6-BE2704FD55BE}" type="slidenum">
              <a:rPr lang="es-ES">
                <a:solidFill>
                  <a:srgbClr val="000000"/>
                </a:solidFill>
              </a:rPr>
              <a:pPr/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1652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0B1EEB-5280-441E-96A3-8F0CC55351ED}" type="slidenum">
              <a:rPr lang="es-ES">
                <a:solidFill>
                  <a:srgbClr val="000000"/>
                </a:solidFill>
              </a:rPr>
              <a:pPr/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8862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A3C020-9629-404E-BD7F-D2006FF4CEE4}" type="slidenum">
              <a:rPr lang="es-ES">
                <a:solidFill>
                  <a:srgbClr val="000000"/>
                </a:solidFill>
              </a:rPr>
              <a:pPr/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3367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AFCDA8-1101-4590-845A-F5AE54751768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08934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53F1F4-2475-4F14-97E2-999DDF9BA3DF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3741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FE591A-B1B3-44F4-BF98-675C7FA7BB73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975832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C5478B-B3C6-4117-8DA9-DB85EDEDCC7A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81450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5F653C-A9C3-4315-9F0C-B153D9318953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2525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D4194C-2903-4AA6-AAA7-8FA0747C9CCF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8375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63FDC8-DE70-430F-B2AD-98365045F0A2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6EB2BB-3146-4D7A-B711-BFA49A655E2D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89061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27B5BD-07F1-4CD7-A88C-F702B29B3A44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99079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262124-A50D-4093-A981-97D2A492AF7B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29166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B60C7F-D85B-48A9-81CC-0AA2B4B4F7CC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33188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1434FA-5972-47C5-A0E5-28215BE28818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0470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46CE3B-E35F-479E-A6DA-9321246A095C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4FAC3B-87F9-4D46-88F0-500E9C2B0948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1449DF-6710-458A-8259-570030B36476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70C816-E780-414C-BE6E-79422A64EFA8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F79C75-FA50-465B-A8EE-0FEB192EBDE1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9216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216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216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C73FB0DF-5776-440D-8459-8BF7A50BC2F3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5" r:id="rId1"/>
    <p:sldLayoutId id="2147484116" r:id="rId2"/>
    <p:sldLayoutId id="2147484117" r:id="rId3"/>
    <p:sldLayoutId id="2147484118" r:id="rId4"/>
    <p:sldLayoutId id="2147484119" r:id="rId5"/>
    <p:sldLayoutId id="2147484120" r:id="rId6"/>
    <p:sldLayoutId id="2147484121" r:id="rId7"/>
    <p:sldLayoutId id="2147484122" r:id="rId8"/>
    <p:sldLayoutId id="2147484123" r:id="rId9"/>
    <p:sldLayoutId id="2147484124" r:id="rId10"/>
    <p:sldLayoutId id="214748412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21 Marcador de título"/>
          <p:cNvSpPr>
            <a:spLocks noGrp="1"/>
          </p:cNvSpPr>
          <p:nvPr>
            <p:ph type="title"/>
          </p:nvPr>
        </p:nvSpPr>
        <p:spPr bwMode="auto">
          <a:xfrm>
            <a:off x="609600" y="228600"/>
            <a:ext cx="8153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título del patrón</a:t>
            </a:r>
            <a:endParaRPr lang="en-US" smtClean="0"/>
          </a:p>
        </p:txBody>
      </p:sp>
      <p:sp>
        <p:nvSpPr>
          <p:cNvPr id="2051" name="12 Marcador de texto"/>
          <p:cNvSpPr>
            <a:spLocks noGrp="1"/>
          </p:cNvSpPr>
          <p:nvPr>
            <p:ph type="body" idx="1"/>
          </p:nvPr>
        </p:nvSpPr>
        <p:spPr bwMode="auto">
          <a:xfrm>
            <a:off x="612775" y="1600200"/>
            <a:ext cx="8153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smtClean="0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rgbClr val="00000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 vert="horz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rgbClr val="00000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6 Rectángulo"/>
          <p:cNvSpPr/>
          <p:nvPr/>
        </p:nvSpPr>
        <p:spPr bwMode="white">
          <a:xfrm>
            <a:off x="0" y="1235075"/>
            <a:ext cx="9144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0" y="1271588"/>
            <a:ext cx="533400" cy="244475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b="1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C246D27-6ABE-4BB3-AE65-9090EDA9FEDD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36" r:id="rId1"/>
    <p:sldLayoutId id="2147484126" r:id="rId2"/>
    <p:sldLayoutId id="2147484137" r:id="rId3"/>
    <p:sldLayoutId id="2147484138" r:id="rId4"/>
    <p:sldLayoutId id="2147484139" r:id="rId5"/>
    <p:sldLayoutId id="2147484127" r:id="rId6"/>
    <p:sldLayoutId id="2147484128" r:id="rId7"/>
    <p:sldLayoutId id="2147484140" r:id="rId8"/>
    <p:sldLayoutId id="2147484129" r:id="rId9"/>
    <p:sldLayoutId id="2147484141" r:id="rId10"/>
    <p:sldLayoutId id="2147484130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1690E57D-DD21-4A36-AAF7-102D89871374}" type="slidenum">
              <a:rPr lang="es-ES">
                <a:solidFill>
                  <a:srgbClr val="000000"/>
                </a:solidFill>
              </a:rPr>
              <a:pPr/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624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1" r:id="rId1"/>
    <p:sldLayoutId id="2147484162" r:id="rId2"/>
    <p:sldLayoutId id="2147484163" r:id="rId3"/>
    <p:sldLayoutId id="2147484164" r:id="rId4"/>
    <p:sldLayoutId id="2147484165" r:id="rId5"/>
    <p:sldLayoutId id="2147484166" r:id="rId6"/>
    <p:sldLayoutId id="2147484167" r:id="rId7"/>
    <p:sldLayoutId id="2147484168" r:id="rId8"/>
    <p:sldLayoutId id="2147484169" r:id="rId9"/>
    <p:sldLayoutId id="2147484170" r:id="rId10"/>
    <p:sldLayoutId id="2147484171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cambiar el estilo de título	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9216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216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216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C1B82C8D-6D67-4790-A551-249E78921D83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6708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3" r:id="rId1"/>
    <p:sldLayoutId id="2147484174" r:id="rId2"/>
    <p:sldLayoutId id="2147484175" r:id="rId3"/>
    <p:sldLayoutId id="2147484176" r:id="rId4"/>
    <p:sldLayoutId id="2147484177" r:id="rId5"/>
    <p:sldLayoutId id="2147484178" r:id="rId6"/>
    <p:sldLayoutId id="2147484179" r:id="rId7"/>
    <p:sldLayoutId id="2147484180" r:id="rId8"/>
    <p:sldLayoutId id="2147484181" r:id="rId9"/>
    <p:sldLayoutId id="2147484182" r:id="rId10"/>
    <p:sldLayoutId id="21474841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http://www.wikillerato.org/images/b/b5/IgG_humana_PDB.p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http://upload.wikimedia.org/wikipedia/commons/thumb/3/3b/Inmunoglobulina.png/320px-Inmunoglobulina.png" TargetMode="Externa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http://www.wikillerato.org/images/b/b5/IgG_humana_PDB.p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http://upload.wikimedia.org/wikipedia/commons/thumb/3/3b/Inmunoglobulina.png/320px-Inmunoglobulina.png" TargetMode="Externa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3 Título"/>
          <p:cNvSpPr>
            <a:spLocks noGrp="1"/>
          </p:cNvSpPr>
          <p:nvPr>
            <p:ph type="ctrTitle"/>
          </p:nvPr>
        </p:nvSpPr>
        <p:spPr>
          <a:xfrm>
            <a:off x="755576" y="75455"/>
            <a:ext cx="7772400" cy="719361"/>
          </a:xfrm>
        </p:spPr>
        <p:txBody>
          <a:bodyPr/>
          <a:lstStyle/>
          <a:p>
            <a:pPr algn="ctr" eaLnBrk="1" hangingPunct="1"/>
            <a:r>
              <a:rPr lang="es-ES" b="1" cap="none" dirty="0" smtClean="0"/>
              <a:t>10. Inmunología. Repaso EBAU</a:t>
            </a:r>
          </a:p>
        </p:txBody>
      </p:sp>
      <p:sp>
        <p:nvSpPr>
          <p:cNvPr id="16387" name="4 Subtítulo"/>
          <p:cNvSpPr>
            <a:spLocks noGrp="1"/>
          </p:cNvSpPr>
          <p:nvPr>
            <p:ph type="subTitle" idx="1"/>
          </p:nvPr>
        </p:nvSpPr>
        <p:spPr>
          <a:xfrm>
            <a:off x="2362200" y="6049963"/>
            <a:ext cx="6705600" cy="685800"/>
          </a:xfrm>
        </p:spPr>
        <p:txBody>
          <a:bodyPr/>
          <a:lstStyle/>
          <a:p>
            <a:pPr eaLnBrk="1" hangingPunct="1"/>
            <a:r>
              <a:rPr lang="es-ES" dirty="0" smtClean="0"/>
              <a:t>2º Bachillerato. Biología</a:t>
            </a:r>
          </a:p>
        </p:txBody>
      </p:sp>
      <p:sp>
        <p:nvSpPr>
          <p:cNvPr id="16388" name="Text Box 8"/>
          <p:cNvSpPr txBox="1">
            <a:spLocks noChangeArrowheads="1"/>
          </p:cNvSpPr>
          <p:nvPr/>
        </p:nvSpPr>
        <p:spPr bwMode="auto">
          <a:xfrm>
            <a:off x="0" y="6021388"/>
            <a:ext cx="2274888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>
                <a:solidFill>
                  <a:srgbClr val="FFFFFF"/>
                </a:solidFill>
                <a:cs typeface="Arial" charset="0"/>
              </a:rPr>
              <a:t>Bonifacio San Millán</a:t>
            </a:r>
          </a:p>
          <a:p>
            <a:r>
              <a:rPr lang="es-ES">
                <a:solidFill>
                  <a:srgbClr val="FFFFFF"/>
                </a:solidFill>
                <a:cs typeface="Arial" charset="0"/>
              </a:rPr>
              <a:t>IES Muriedas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4" y="971866"/>
            <a:ext cx="3762375" cy="16478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289" y="980622"/>
            <a:ext cx="2686050" cy="16478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77" y="2774606"/>
            <a:ext cx="3761292" cy="221184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7678" y="2776769"/>
            <a:ext cx="1590748" cy="22104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6323" y="2774606"/>
            <a:ext cx="3057525" cy="173355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706323" y="4608464"/>
            <a:ext cx="3361478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s-ES" sz="1100" dirty="0" smtClean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s-ES" sz="11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r>
              <a:rPr lang="es-ES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) cuestiones. Inm</a:t>
            </a:r>
            <a:r>
              <a:rPr lang="es-ES" sz="1100" b="1" dirty="0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s-ES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nidad </a:t>
            </a:r>
            <a:r>
              <a:rPr lang="es-ES" sz="11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INNATA </a:t>
            </a:r>
          </a:p>
          <a:p>
            <a:pPr marL="228600" indent="-228600">
              <a:buAutoNum type="arabicPeriod"/>
            </a:pPr>
            <a:r>
              <a:rPr lang="es-ES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s-ES" sz="11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</a:t>
            </a:r>
            <a:r>
              <a:rPr lang="es-ES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) cuestiones. Inmunidad </a:t>
            </a:r>
            <a:r>
              <a:rPr lang="es-ES" sz="11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ADAPTATIVA</a:t>
            </a:r>
          </a:p>
          <a:p>
            <a:pPr marL="228600" indent="-228600">
              <a:buAutoNum type="arabicPeriod"/>
            </a:pPr>
            <a:r>
              <a:rPr lang="es-ES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s-ES" sz="11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r>
              <a:rPr lang="es-ES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) cuestiones. Todo, o </a:t>
            </a:r>
            <a:r>
              <a:rPr lang="es-ES" sz="11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cooperación</a:t>
            </a:r>
            <a:r>
              <a:rPr lang="es-ES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entre RI y RE</a:t>
            </a:r>
          </a:p>
          <a:p>
            <a:pPr marL="273050" indent="-273050"/>
            <a:r>
              <a:rPr lang="es-ES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4.    (</a:t>
            </a:r>
            <a:r>
              <a:rPr lang="es-ES" sz="11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  <a:r>
              <a:rPr lang="es-ES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) cuestiones. </a:t>
            </a:r>
            <a:r>
              <a:rPr lang="es-ES" sz="11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Anticuerpos</a:t>
            </a:r>
            <a:r>
              <a:rPr lang="es-ES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(estructura, tipos y modo de acción)</a:t>
            </a:r>
          </a:p>
          <a:p>
            <a:pPr>
              <a:tabLst>
                <a:tab pos="273050" algn="l"/>
              </a:tabLst>
            </a:pPr>
            <a:r>
              <a:rPr lang="es-ES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5.   (</a:t>
            </a:r>
            <a:r>
              <a:rPr lang="es-ES" sz="11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</a:t>
            </a:r>
            <a:r>
              <a:rPr lang="es-ES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) cuestiones.  Memoria Y  </a:t>
            </a:r>
            <a:r>
              <a:rPr lang="es-ES" sz="11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VACUNAS</a:t>
            </a:r>
            <a:r>
              <a:rPr lang="es-ES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  	(ELABORACIÓN Y TIPOS)</a:t>
            </a:r>
            <a:endParaRPr lang="es-ES" sz="11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085357" y="260648"/>
            <a:ext cx="4973285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 dirty="0" smtClean="0"/>
              <a:t>ACTIVACIÓN DE LINFOCITOS T </a:t>
            </a:r>
            <a:endParaRPr lang="es-ES" sz="24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15397"/>
            <a:ext cx="3924300" cy="52959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157" y="915397"/>
            <a:ext cx="3885684" cy="524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0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973334" y="260648"/>
            <a:ext cx="7469161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2400" b="1" dirty="0" smtClean="0"/>
              <a:t>ACTIVACIÓN DE LINFOCITOS B  (T dependientes)</a:t>
            </a:r>
            <a:endParaRPr lang="es-ES" sz="24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179512" y="908720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_tradnl" dirty="0"/>
              <a:t> Respuesta </a:t>
            </a:r>
            <a:r>
              <a:rPr lang="es-ES_tradnl" dirty="0" smtClean="0"/>
              <a:t>humoral: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464459"/>
            <a:ext cx="8819048" cy="4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74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07504" y="0"/>
            <a:ext cx="87129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s-ES_tradnl" dirty="0">
                <a:latin typeface="Calibri" panose="020F0502020204030204" pitchFamily="34" charset="0"/>
                <a:ea typeface="Times New Roman" panose="02020603050405020304" pitchFamily="18" charset="0"/>
              </a:rPr>
              <a:t>Enumere y describa brevemente, las barreras defensivas del ser humano frente al ataque </a:t>
            </a:r>
            <a:r>
              <a:rPr lang="es-ES_tradnl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de microorganismos</a:t>
            </a:r>
            <a:r>
              <a:rPr lang="es-ES_tradnl" dirty="0">
                <a:latin typeface="Calibri" panose="020F0502020204030204" pitchFamily="34" charset="0"/>
                <a:ea typeface="Times New Roman" panose="02020603050405020304" pitchFamily="18" charset="0"/>
              </a:rPr>
              <a:t>, indicando en cada caso, y de manera escueta, su mecanismo de acción</a:t>
            </a:r>
            <a:r>
              <a:rPr lang="es-ES_tradnl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. Indica los mecanismos de cooperación de los distintos efectores participantes en los distintos tipos de respuestas.</a:t>
            </a:r>
            <a:endParaRPr lang="es-ES" sz="14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15516" y="1200329"/>
            <a:ext cx="874897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i="1" dirty="0">
                <a:latin typeface="Calibri" panose="020F0502020204030204" pitchFamily="34" charset="0"/>
                <a:cs typeface="Calibri" panose="020F0502020204030204" pitchFamily="34" charset="0"/>
              </a:rPr>
              <a:t>El esquema completo, con breve </a:t>
            </a:r>
            <a:r>
              <a:rPr lang="es-ES_tradnl" sz="2400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explicación (Todo el tema)</a:t>
            </a:r>
            <a:endParaRPr lang="es-E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_tradnl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a)</a:t>
            </a:r>
          </a:p>
          <a:p>
            <a:r>
              <a:rPr lang="es-ES_tradnl" b="1" i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Respuesta inmunitaria innata o </a:t>
            </a:r>
            <a:r>
              <a:rPr lang="es-ES_tradnl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inespecífica:</a:t>
            </a:r>
            <a:endParaRPr lang="es-E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_tradnl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Barreras pasivas </a:t>
            </a:r>
            <a:r>
              <a:rPr lang="es-ES_tradnl" b="1" i="1" dirty="0">
                <a:latin typeface="Calibri" panose="020F0502020204030204" pitchFamily="34" charset="0"/>
                <a:cs typeface="Calibri" panose="020F0502020204030204" pitchFamily="34" charset="0"/>
              </a:rPr>
              <a:t>(externas): piel, mucosas, pH, lisozimas, etc.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_tradnl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Barreras activas</a:t>
            </a:r>
            <a:r>
              <a:rPr lang="es-ES_tradnl" b="1" i="1" dirty="0">
                <a:latin typeface="Calibri" panose="020F0502020204030204" pitchFamily="34" charset="0"/>
                <a:cs typeface="Calibri" panose="020F0502020204030204" pitchFamily="34" charset="0"/>
              </a:rPr>
              <a:t>(internas):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Inflamación: </a:t>
            </a:r>
            <a:r>
              <a:rPr lang="es-ES" b="1" i="1" dirty="0">
                <a:latin typeface="Calibri" panose="020F0502020204030204" pitchFamily="34" charset="0"/>
                <a:cs typeface="Calibri" panose="020F0502020204030204" pitchFamily="34" charset="0"/>
              </a:rPr>
              <a:t>Histamina, etc. </a:t>
            </a:r>
            <a:r>
              <a:rPr lang="es-ES" b="1" i="1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</a:t>
            </a:r>
            <a:r>
              <a:rPr lang="es-ES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_tradnl" b="1" dirty="0">
                <a:latin typeface="Calibri" panose="020F0502020204030204" pitchFamily="34" charset="0"/>
                <a:cs typeface="Calibri" panose="020F0502020204030204" pitchFamily="34" charset="0"/>
              </a:rPr>
              <a:t>vasodilatación local, </a:t>
            </a:r>
            <a:r>
              <a:rPr lang="es-ES_tradnl" b="1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</a:t>
            </a:r>
            <a:r>
              <a:rPr lang="es-ES_tradnl" b="1" dirty="0">
                <a:latin typeface="Calibri" panose="020F0502020204030204" pitchFamily="34" charset="0"/>
                <a:cs typeface="Calibri" panose="020F0502020204030204" pitchFamily="34" charset="0"/>
              </a:rPr>
              <a:t> permeabilidad de fagocitos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Interferón:</a:t>
            </a:r>
            <a:r>
              <a:rPr lang="es-ES" b="1" i="1" dirty="0">
                <a:latin typeface="Calibri" panose="020F0502020204030204" pitchFamily="34" charset="0"/>
                <a:cs typeface="Calibri" panose="020F0502020204030204" pitchFamily="34" charset="0"/>
              </a:rPr>
              <a:t> Antivirus + activación de Linfocitos K y NK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Fagocitosis:</a:t>
            </a:r>
            <a:r>
              <a:rPr lang="es-ES" b="1" i="1" dirty="0">
                <a:latin typeface="Calibri" panose="020F0502020204030204" pitchFamily="34" charset="0"/>
                <a:cs typeface="Calibri" panose="020F0502020204030204" pitchFamily="34" charset="0"/>
              </a:rPr>
              <a:t> Actuación inespecífica de fagocitos (neutrófilos, Macrófagos, Monocitos, c. dendríticas...) Muchos fagocitos actúan como presentadores de Ag.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i="1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Desgranulación</a:t>
            </a:r>
            <a:r>
              <a:rPr lang="es-ES" b="1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ES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citotoxia</a:t>
            </a:r>
            <a:r>
              <a:rPr lang="es-ES" b="1" i="1" dirty="0">
                <a:latin typeface="Calibri" panose="020F0502020204030204" pitchFamily="34" charset="0"/>
                <a:cs typeface="Calibri" panose="020F0502020204030204" pitchFamily="34" charset="0"/>
              </a:rPr>
              <a:t> inespecífica (granulocitos basófilos, </a:t>
            </a:r>
            <a:r>
              <a:rPr lang="es-ES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eosinófilos</a:t>
            </a:r>
            <a:r>
              <a:rPr lang="es-ES" b="1" i="1" dirty="0">
                <a:latin typeface="Calibri" panose="020F0502020204030204" pitchFamily="34" charset="0"/>
                <a:cs typeface="Calibri" panose="020F0502020204030204" pitchFamily="34" charset="0"/>
              </a:rPr>
              <a:t>, ...)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Complemento</a:t>
            </a:r>
            <a:r>
              <a:rPr lang="es-ES" b="1" i="1" dirty="0">
                <a:latin typeface="Calibri" panose="020F0502020204030204" pitchFamily="34" charset="0"/>
                <a:cs typeface="Calibri" panose="020F0502020204030204" pitchFamily="34" charset="0"/>
              </a:rPr>
              <a:t>: 30 proteínas que </a:t>
            </a:r>
            <a:r>
              <a:rPr lang="es-ES_tradnl" b="1" i="1" dirty="0">
                <a:latin typeface="Calibri" panose="020F0502020204030204" pitchFamily="34" charset="0"/>
                <a:cs typeface="Calibri" panose="020F0502020204030204" pitchFamily="34" charset="0"/>
              </a:rPr>
              <a:t>complementan y potencian la acción de los anticuerpos. </a:t>
            </a:r>
            <a:r>
              <a:rPr lang="es-ES_tradnl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s-ES_tradnl" b="1" i="1" dirty="0">
                <a:latin typeface="Calibri" panose="020F0502020204030204" pitchFamily="34" charset="0"/>
                <a:cs typeface="Calibri" panose="020F0502020204030204" pitchFamily="34" charset="0"/>
              </a:rPr>
              <a:t>Respuesta específica e inespecífica</a:t>
            </a:r>
            <a:r>
              <a:rPr lang="es-ES_tradnl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).Induce inflamación, </a:t>
            </a:r>
            <a:r>
              <a:rPr lang="es-ES_tradnl" b="1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opsonización</a:t>
            </a:r>
            <a:r>
              <a:rPr lang="es-ES_tradnl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y lisis microbiana.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Temperatura:</a:t>
            </a:r>
            <a:r>
              <a:rPr lang="es-ES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fiebre (condiciones inapropiadas para los patógenos)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Restricción nutricional</a:t>
            </a:r>
            <a:r>
              <a:rPr lang="es-ES" b="1" i="1" dirty="0">
                <a:latin typeface="Calibri" panose="020F0502020204030204" pitchFamily="34" charset="0"/>
                <a:cs typeface="Calibri" panose="020F0502020204030204" pitchFamily="34" charset="0"/>
              </a:rPr>
              <a:t>: Aislamiento del patógeno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i="1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Lintocitos</a:t>
            </a:r>
            <a:r>
              <a:rPr lang="es-ES" b="1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b="1" i="1" dirty="0" smtClean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NK y K</a:t>
            </a:r>
            <a:r>
              <a:rPr lang="es-ES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s-ES" b="1" i="1" dirty="0">
                <a:latin typeface="Calibri" panose="020F0502020204030204" pitchFamily="34" charset="0"/>
                <a:cs typeface="Calibri" panose="020F0502020204030204" pitchFamily="34" charset="0"/>
              </a:rPr>
              <a:t>citotóxicos</a:t>
            </a:r>
            <a:r>
              <a:rPr lang="es-ES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): </a:t>
            </a:r>
            <a:r>
              <a:rPr lang="es-ES" b="1" i="1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s-ES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antivirus</a:t>
            </a:r>
            <a:r>
              <a:rPr lang="es-ES" b="1" i="1" dirty="0">
                <a:latin typeface="Calibri" panose="020F0502020204030204" pitchFamily="34" charset="0"/>
                <a:cs typeface="Calibri" panose="020F0502020204030204" pitchFamily="34" charset="0"/>
              </a:rPr>
              <a:t>, células </a:t>
            </a:r>
            <a:r>
              <a:rPr lang="es-ES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transplantadas</a:t>
            </a:r>
            <a:r>
              <a:rPr lang="es-ES" b="1" i="1" dirty="0">
                <a:latin typeface="Calibri" panose="020F0502020204030204" pitchFamily="34" charset="0"/>
                <a:cs typeface="Calibri" panose="020F0502020204030204" pitchFamily="34" charset="0"/>
              </a:rPr>
              <a:t>, cancerígenas)</a:t>
            </a:r>
            <a:endParaRPr lang="es-E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" b="1" i="1" dirty="0"/>
              <a:t> </a:t>
            </a:r>
            <a:endParaRPr lang="es-ES" dirty="0"/>
          </a:p>
          <a:p>
            <a:r>
              <a:rPr lang="es-ES" b="1" i="1" dirty="0"/>
              <a:t>	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0758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07504" y="0"/>
            <a:ext cx="87129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s-ES_tradnl" dirty="0">
                <a:latin typeface="Calibri" panose="020F0502020204030204" pitchFamily="34" charset="0"/>
                <a:ea typeface="Times New Roman" panose="02020603050405020304" pitchFamily="18" charset="0"/>
              </a:rPr>
              <a:t>Enumere y describa brevemente, las barreras defensivas del ser humano frente al ataque </a:t>
            </a:r>
            <a:r>
              <a:rPr lang="es-ES_tradnl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de microorganismos</a:t>
            </a:r>
            <a:r>
              <a:rPr lang="es-ES_tradnl" dirty="0">
                <a:latin typeface="Calibri" panose="020F0502020204030204" pitchFamily="34" charset="0"/>
                <a:ea typeface="Times New Roman" panose="02020603050405020304" pitchFamily="18" charset="0"/>
              </a:rPr>
              <a:t>, indicando en cada caso, y de manera escueta, su mecanismo de acción</a:t>
            </a:r>
            <a:r>
              <a:rPr lang="es-ES_tradnl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. Indica los mecanismos de cooperación de los distintos efectores participantes en los distintos tipos de respuestas.</a:t>
            </a:r>
            <a:endParaRPr lang="es-ES" sz="14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380578" y="1412776"/>
            <a:ext cx="8424936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s-ES" b="1" i="1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Respuesta inmunitaria específica o adaptativa: </a:t>
            </a:r>
            <a:r>
              <a:rPr lang="es-ES" b="1" i="1" dirty="0" smtClean="0">
                <a:solidFill>
                  <a:srgbClr val="7030A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Barreras </a:t>
            </a:r>
            <a:r>
              <a:rPr lang="es-ES" b="1" i="1" dirty="0">
                <a:solidFill>
                  <a:srgbClr val="7030A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activas (internas</a:t>
            </a:r>
            <a:r>
              <a:rPr lang="es-ES" b="1" i="1" dirty="0" smtClean="0">
                <a:solidFill>
                  <a:srgbClr val="7030A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)</a:t>
            </a:r>
          </a:p>
          <a:p>
            <a:pPr>
              <a:spcAft>
                <a:spcPts val="0"/>
              </a:spcAft>
            </a:pPr>
            <a:r>
              <a:rPr lang="es-ES" sz="1600" b="1" i="1" dirty="0" smtClean="0">
                <a:solidFill>
                  <a:srgbClr val="7030A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Tipos:</a:t>
            </a:r>
          </a:p>
          <a:p>
            <a:pPr>
              <a:spcAft>
                <a:spcPts val="0"/>
              </a:spcAft>
            </a:pPr>
            <a:r>
              <a:rPr lang="es-ES" b="1" i="1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Respuesta </a:t>
            </a:r>
            <a:r>
              <a:rPr lang="es-ES" b="1" i="1" dirty="0">
                <a:latin typeface="Calibri" panose="020F0502020204030204" pitchFamily="34" charset="0"/>
                <a:ea typeface="Times New Roman" panose="02020603050405020304" pitchFamily="18" charset="0"/>
              </a:rPr>
              <a:t>celular:</a:t>
            </a:r>
            <a:endParaRPr lang="es-ES" sz="140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800100" lvl="1" indent="-342900"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es-ES" b="1" i="1" dirty="0" smtClean="0">
                <a:solidFill>
                  <a:srgbClr val="00B05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Linfocitos </a:t>
            </a:r>
            <a:r>
              <a:rPr lang="es-ES" b="1" i="1" dirty="0">
                <a:solidFill>
                  <a:srgbClr val="00B05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Th</a:t>
            </a:r>
            <a:r>
              <a:rPr lang="es-ES" b="1" i="1" dirty="0">
                <a:latin typeface="Calibri" panose="020F0502020204030204" pitchFamily="34" charset="0"/>
                <a:ea typeface="Times New Roman" panose="02020603050405020304" pitchFamily="18" charset="0"/>
              </a:rPr>
              <a:t>: producen citoquinas que activan </a:t>
            </a:r>
            <a:r>
              <a:rPr lang="es-ES" b="1" i="1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a </a:t>
            </a:r>
            <a:r>
              <a:rPr lang="es-ES" b="1" i="1" dirty="0">
                <a:latin typeface="Calibri" panose="020F0502020204030204" pitchFamily="34" charset="0"/>
                <a:ea typeface="Times New Roman" panose="02020603050405020304" pitchFamily="18" charset="0"/>
              </a:rPr>
              <a:t>múltiples efectores</a:t>
            </a:r>
            <a:endParaRPr lang="es-ES" sz="140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800100" lvl="1" indent="-342900"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es-ES" b="1" i="1" dirty="0">
                <a:solidFill>
                  <a:srgbClr val="00B05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Linfocitos Tc: </a:t>
            </a:r>
            <a:r>
              <a:rPr lang="es-ES" b="1" i="1" dirty="0">
                <a:latin typeface="Calibri" panose="020F0502020204030204" pitchFamily="34" charset="0"/>
                <a:ea typeface="Times New Roman" panose="02020603050405020304" pitchFamily="18" charset="0"/>
              </a:rPr>
              <a:t>Eliminan células infectadas a partir de sustancias citotóxicas (</a:t>
            </a:r>
            <a:r>
              <a:rPr lang="es-ES" b="1" i="1" dirty="0" err="1">
                <a:latin typeface="Calibri" panose="020F0502020204030204" pitchFamily="34" charset="0"/>
                <a:ea typeface="Times New Roman" panose="02020603050405020304" pitchFamily="18" charset="0"/>
              </a:rPr>
              <a:t>perforinas</a:t>
            </a:r>
            <a:r>
              <a:rPr lang="es-ES" b="1" i="1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)</a:t>
            </a:r>
          </a:p>
          <a:p>
            <a:pPr marL="800100" lvl="1" indent="-342900"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es-ES" b="1" i="1" dirty="0" smtClean="0">
                <a:solidFill>
                  <a:srgbClr val="00B05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Linfocitos T memoria: </a:t>
            </a:r>
            <a:r>
              <a:rPr lang="es-ES" b="1" i="1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Fundamento de las vacunas</a:t>
            </a:r>
            <a:endParaRPr lang="es-ES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800100" lvl="1" indent="-342900"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685800" algn="l"/>
              </a:tabLst>
            </a:pPr>
            <a:r>
              <a:rPr lang="es-ES" b="1" i="1" dirty="0">
                <a:solidFill>
                  <a:srgbClr val="00B05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Linfocitos </a:t>
            </a:r>
            <a:r>
              <a:rPr lang="es-ES" b="1" i="1" dirty="0" err="1">
                <a:solidFill>
                  <a:srgbClr val="00B05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Ts</a:t>
            </a:r>
            <a:r>
              <a:rPr lang="es-ES" b="1" i="1" dirty="0">
                <a:solidFill>
                  <a:srgbClr val="00B05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: </a:t>
            </a:r>
            <a:r>
              <a:rPr lang="es-ES" b="1" i="1" dirty="0">
                <a:latin typeface="Calibri" panose="020F0502020204030204" pitchFamily="34" charset="0"/>
                <a:ea typeface="Times New Roman" panose="02020603050405020304" pitchFamily="18" charset="0"/>
              </a:rPr>
              <a:t>Suprimen la respuesta una vez controlada la infección</a:t>
            </a:r>
            <a:endParaRPr lang="es-ES" sz="140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s-ES" b="1" i="1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Respuesta </a:t>
            </a:r>
            <a:r>
              <a:rPr lang="es-ES" b="1" i="1" dirty="0">
                <a:latin typeface="Calibri" panose="020F0502020204030204" pitchFamily="34" charset="0"/>
                <a:ea typeface="Times New Roman" panose="02020603050405020304" pitchFamily="18" charset="0"/>
              </a:rPr>
              <a:t>humoral:</a:t>
            </a:r>
            <a:endParaRPr lang="es-ES" sz="140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800100" lvl="1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b="1" i="1" dirty="0">
                <a:solidFill>
                  <a:srgbClr val="00B05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Linfocitos B: </a:t>
            </a:r>
            <a:r>
              <a:rPr lang="es-ES" b="1" i="1" dirty="0">
                <a:latin typeface="Calibri" panose="020F0502020204030204" pitchFamily="34" charset="0"/>
                <a:ea typeface="Times New Roman" panose="02020603050405020304" pitchFamily="18" charset="0"/>
              </a:rPr>
              <a:t>Producen anticuerpos (proteínas inmunoglobulinas) que neutralizan, aglutinan, precipitan u </a:t>
            </a:r>
            <a:r>
              <a:rPr lang="es-ES" b="1" i="1" dirty="0" err="1">
                <a:latin typeface="Calibri" panose="020F0502020204030204" pitchFamily="34" charset="0"/>
                <a:ea typeface="Times New Roman" panose="02020603050405020304" pitchFamily="18" charset="0"/>
              </a:rPr>
              <a:t>opsonizan</a:t>
            </a:r>
            <a:r>
              <a:rPr lang="es-ES" b="1" i="1" dirty="0"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s-ES" b="1" i="1" dirty="0" err="1">
                <a:latin typeface="Calibri" panose="020F0502020204030204" pitchFamily="34" charset="0"/>
                <a:ea typeface="Times New Roman" panose="02020603050405020304" pitchFamily="18" charset="0"/>
              </a:rPr>
              <a:t>patogenos</a:t>
            </a:r>
            <a:r>
              <a:rPr lang="es-ES" b="1" i="1" dirty="0">
                <a:latin typeface="Calibri" panose="020F0502020204030204" pitchFamily="34" charset="0"/>
                <a:ea typeface="Times New Roman" panose="02020603050405020304" pitchFamily="18" charset="0"/>
              </a:rPr>
              <a:t> o sus antígenos</a:t>
            </a:r>
            <a:r>
              <a:rPr lang="es-ES" b="1" i="1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.</a:t>
            </a:r>
          </a:p>
          <a:p>
            <a:pPr marL="800100" lvl="1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b="1" i="1" dirty="0" smtClean="0">
                <a:solidFill>
                  <a:srgbClr val="00B05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Células plasmáticas: </a:t>
            </a:r>
            <a:r>
              <a:rPr lang="es-ES" b="1" i="1" dirty="0">
                <a:latin typeface="Calibri" panose="020F0502020204030204" pitchFamily="34" charset="0"/>
                <a:ea typeface="Times New Roman" panose="02020603050405020304" pitchFamily="18" charset="0"/>
              </a:rPr>
              <a:t>Producen anticuerpos </a:t>
            </a:r>
            <a:r>
              <a:rPr lang="es-ES" b="1" i="1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específicos en grandes cantidades.</a:t>
            </a:r>
          </a:p>
          <a:p>
            <a:pPr marL="800100" lvl="1" indent="-342900"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ES" b="1" i="1" dirty="0">
                <a:solidFill>
                  <a:srgbClr val="00B05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Linfocitos </a:t>
            </a:r>
            <a:r>
              <a:rPr lang="es-ES" b="1" i="1" dirty="0" smtClean="0">
                <a:solidFill>
                  <a:srgbClr val="00B05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B memoria</a:t>
            </a:r>
            <a:r>
              <a:rPr lang="es-ES" b="1" i="1" dirty="0">
                <a:solidFill>
                  <a:srgbClr val="00B05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: </a:t>
            </a:r>
            <a:r>
              <a:rPr lang="es-ES" b="1" i="1" dirty="0">
                <a:latin typeface="Calibri" panose="020F0502020204030204" pitchFamily="34" charset="0"/>
                <a:ea typeface="Times New Roman" panose="02020603050405020304" pitchFamily="18" charset="0"/>
              </a:rPr>
              <a:t>Fundamento de las </a:t>
            </a:r>
            <a:r>
              <a:rPr lang="es-ES" b="1" i="1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vacunas. </a:t>
            </a:r>
            <a:endParaRPr lang="es-ES" sz="14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467544" y="5103674"/>
            <a:ext cx="833797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s-ES" b="1" i="1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b)</a:t>
            </a:r>
            <a:endParaRPr lang="es-ES" b="1" i="1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s-ES" b="1" i="1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La respuesta adaptativa actúa </a:t>
            </a:r>
            <a:r>
              <a:rPr lang="es-ES" b="1" i="1" dirty="0">
                <a:latin typeface="Calibri" panose="020F0502020204030204" pitchFamily="34" charset="0"/>
                <a:ea typeface="Times New Roman" panose="02020603050405020304" pitchFamily="18" charset="0"/>
              </a:rPr>
              <a:t>específicamente contra antígenos concretos, a diferencia de la inespecífica, aunque ambas actúan de forma cooperativa a través de procesos como la </a:t>
            </a:r>
            <a:r>
              <a:rPr lang="es-ES" b="1" i="1" dirty="0">
                <a:solidFill>
                  <a:srgbClr val="7030A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1. la </a:t>
            </a:r>
            <a:r>
              <a:rPr lang="es-ES" b="1" i="1" dirty="0" err="1">
                <a:solidFill>
                  <a:srgbClr val="7030A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opsonización</a:t>
            </a:r>
            <a:r>
              <a:rPr lang="es-ES" b="1" i="1" dirty="0">
                <a:latin typeface="Calibri" panose="020F0502020204030204" pitchFamily="34" charset="0"/>
                <a:ea typeface="Times New Roman" panose="02020603050405020304" pitchFamily="18" charset="0"/>
              </a:rPr>
              <a:t>, 2. la </a:t>
            </a:r>
            <a:r>
              <a:rPr lang="es-ES" b="1" i="1" dirty="0">
                <a:solidFill>
                  <a:srgbClr val="7030A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presentación de antígenos </a:t>
            </a:r>
            <a:r>
              <a:rPr lang="es-ES" b="1" i="1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y</a:t>
            </a:r>
            <a:r>
              <a:rPr lang="es-ES" b="1" i="1" dirty="0" smtClean="0">
                <a:solidFill>
                  <a:srgbClr val="7030A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s-ES" b="1" i="1" dirty="0">
                <a:solidFill>
                  <a:srgbClr val="7030A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fagocitosis mediada por receptores </a:t>
            </a:r>
            <a:r>
              <a:rPr lang="es-ES" b="1" i="1" dirty="0">
                <a:latin typeface="Calibri" panose="020F0502020204030204" pitchFamily="34" charset="0"/>
                <a:ea typeface="Times New Roman" panose="02020603050405020304" pitchFamily="18" charset="0"/>
              </a:rPr>
              <a:t>o la actuación de sustancias conocidas como </a:t>
            </a:r>
            <a:r>
              <a:rPr lang="es-ES" b="1" i="1" dirty="0">
                <a:solidFill>
                  <a:srgbClr val="7030A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3. citoquinas</a:t>
            </a:r>
            <a:r>
              <a:rPr lang="es-ES" b="1" i="1" dirty="0">
                <a:latin typeface="Calibri" panose="020F0502020204030204" pitchFamily="34" charset="0"/>
                <a:ea typeface="Times New Roman" panose="02020603050405020304" pitchFamily="18" charset="0"/>
              </a:rPr>
              <a:t>, que intervienen de forma coordinada y colaborativa en ambos tipos de procesos.</a:t>
            </a:r>
            <a:endParaRPr lang="es-ES" sz="1400" dirty="0"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52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2987675" y="115888"/>
            <a:ext cx="2838450" cy="476250"/>
          </a:xfrm>
          <a:prstGeom prst="rect">
            <a:avLst/>
          </a:prstGeom>
          <a:solidFill>
            <a:srgbClr val="FFCC99">
              <a:alpha val="50195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LAS DEFENSAS Y </a:t>
            </a: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EL SISTEMA INMUNITARIO</a:t>
            </a: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6979" name="Text Box 3"/>
          <p:cNvSpPr txBox="1">
            <a:spLocks noChangeArrowheads="1"/>
          </p:cNvSpPr>
          <p:nvPr/>
        </p:nvSpPr>
        <p:spPr bwMode="auto">
          <a:xfrm>
            <a:off x="179388" y="1321117"/>
            <a:ext cx="1543050" cy="720725"/>
          </a:xfrm>
          <a:prstGeom prst="rect">
            <a:avLst/>
          </a:prstGeom>
          <a:solidFill>
            <a:srgbClr val="FFFF99">
              <a:alpha val="50195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Barreras INNATAS</a:t>
            </a:r>
            <a:endParaRPr kumimoji="0" lang="es-E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Pasivas (externas)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6980" name="Text Box 4"/>
          <p:cNvSpPr txBox="1">
            <a:spLocks noChangeArrowheads="1"/>
          </p:cNvSpPr>
          <p:nvPr/>
        </p:nvSpPr>
        <p:spPr bwMode="auto">
          <a:xfrm>
            <a:off x="2051050" y="1341438"/>
            <a:ext cx="2736850" cy="517525"/>
          </a:xfrm>
          <a:prstGeom prst="rect">
            <a:avLst/>
          </a:prstGeom>
          <a:solidFill>
            <a:srgbClr val="CCFFFF">
              <a:alpha val="50195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Respuesta inmunitaria inespecífica o INNATA (internas) </a:t>
            </a: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6981" name="Text Box 5"/>
          <p:cNvSpPr txBox="1">
            <a:spLocks noChangeArrowheads="1"/>
          </p:cNvSpPr>
          <p:nvPr/>
        </p:nvSpPr>
        <p:spPr bwMode="auto">
          <a:xfrm>
            <a:off x="5580063" y="1268413"/>
            <a:ext cx="2592387" cy="517525"/>
          </a:xfrm>
          <a:prstGeom prst="rect">
            <a:avLst/>
          </a:prstGeom>
          <a:solidFill>
            <a:srgbClr val="CCFFCC">
              <a:alpha val="50195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Respuesta inmunitaria específica o ADAPTATIVA(internas)</a:t>
            </a: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6982" name="Text Box 6"/>
          <p:cNvSpPr txBox="1">
            <a:spLocks noChangeArrowheads="1"/>
          </p:cNvSpPr>
          <p:nvPr/>
        </p:nvSpPr>
        <p:spPr bwMode="auto">
          <a:xfrm>
            <a:off x="107950" y="2276475"/>
            <a:ext cx="1042988" cy="720725"/>
          </a:xfrm>
          <a:prstGeom prst="rect">
            <a:avLst/>
          </a:prstGeom>
          <a:solidFill>
            <a:srgbClr val="FFFF99">
              <a:alpha val="50195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Estructurales</a:t>
            </a:r>
            <a:endParaRPr kumimoji="0" lang="es-E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Mecánicas</a:t>
            </a:r>
            <a:endParaRPr kumimoji="0" lang="es-E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Bioquímicas</a:t>
            </a:r>
            <a:endParaRPr kumimoji="0" lang="es-E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Ecológicas</a:t>
            </a:r>
            <a:endParaRPr kumimoji="0" lang="es-E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126984" name="Text Box 8"/>
          <p:cNvSpPr txBox="1">
            <a:spLocks noChangeArrowheads="1"/>
          </p:cNvSpPr>
          <p:nvPr/>
        </p:nvSpPr>
        <p:spPr bwMode="auto">
          <a:xfrm>
            <a:off x="1619250" y="3429000"/>
            <a:ext cx="1187450" cy="311150"/>
          </a:xfrm>
          <a:prstGeom prst="rect">
            <a:avLst/>
          </a:prstGeom>
          <a:solidFill>
            <a:srgbClr val="CCFFFF">
              <a:alpha val="50195"/>
            </a:srgbClr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Fagocitosis</a:t>
            </a: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6987" name="Text Box 11"/>
          <p:cNvSpPr txBox="1">
            <a:spLocks noChangeArrowheads="1"/>
          </p:cNvSpPr>
          <p:nvPr/>
        </p:nvSpPr>
        <p:spPr bwMode="auto">
          <a:xfrm>
            <a:off x="3059113" y="4365625"/>
            <a:ext cx="1512887" cy="920750"/>
          </a:xfrm>
          <a:prstGeom prst="rect">
            <a:avLst/>
          </a:prstGeom>
          <a:solidFill>
            <a:srgbClr val="CCFFFF">
              <a:alpha val="50195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1º Histiocitos y c. dendríticas</a:t>
            </a:r>
            <a:endParaRPr kumimoji="0" lang="es-E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2º Neutrófilos</a:t>
            </a:r>
            <a:endParaRPr kumimoji="0" lang="es-E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3º Macrófagos</a:t>
            </a: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6988" name="Text Box 12"/>
          <p:cNvSpPr txBox="1">
            <a:spLocks noChangeArrowheads="1"/>
          </p:cNvSpPr>
          <p:nvPr/>
        </p:nvSpPr>
        <p:spPr bwMode="auto">
          <a:xfrm>
            <a:off x="3059113" y="3068638"/>
            <a:ext cx="1425575" cy="517525"/>
          </a:xfrm>
          <a:prstGeom prst="rect">
            <a:avLst/>
          </a:prstGeom>
          <a:solidFill>
            <a:srgbClr val="CC99FF">
              <a:alpha val="50195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PRESENTACIÓN DE ANTÍGENOS</a:t>
            </a: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6990" name="Text Box 14"/>
          <p:cNvSpPr txBox="1">
            <a:spLocks noChangeArrowheads="1"/>
          </p:cNvSpPr>
          <p:nvPr/>
        </p:nvSpPr>
        <p:spPr bwMode="auto">
          <a:xfrm>
            <a:off x="6516688" y="2349500"/>
            <a:ext cx="1187450" cy="723900"/>
          </a:xfrm>
          <a:prstGeom prst="rect">
            <a:avLst/>
          </a:prstGeom>
          <a:solidFill>
            <a:srgbClr val="CCFFCC">
              <a:alpha val="50195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Respuesta específica </a:t>
            </a:r>
            <a:endParaRPr kumimoji="0" lang="es-E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humoral</a:t>
            </a: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6991" name="Text Box 15"/>
          <p:cNvSpPr txBox="1">
            <a:spLocks noChangeArrowheads="1"/>
          </p:cNvSpPr>
          <p:nvPr/>
        </p:nvSpPr>
        <p:spPr bwMode="auto">
          <a:xfrm>
            <a:off x="7812088" y="2349500"/>
            <a:ext cx="1187450" cy="723900"/>
          </a:xfrm>
          <a:prstGeom prst="rect">
            <a:avLst/>
          </a:prstGeom>
          <a:solidFill>
            <a:srgbClr val="CCFFCC">
              <a:alpha val="50195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Respuesta específica </a:t>
            </a:r>
            <a:endParaRPr kumimoji="0" lang="es-E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celular</a:t>
            </a: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6992" name="Text Box 16"/>
          <p:cNvSpPr txBox="1">
            <a:spLocks noChangeArrowheads="1"/>
          </p:cNvSpPr>
          <p:nvPr/>
        </p:nvSpPr>
        <p:spPr bwMode="auto">
          <a:xfrm>
            <a:off x="7956550" y="3644900"/>
            <a:ext cx="1187450" cy="828675"/>
          </a:xfrm>
          <a:prstGeom prst="rect">
            <a:avLst/>
          </a:prstGeom>
          <a:solidFill>
            <a:srgbClr val="CCFFCC">
              <a:alpha val="50195"/>
            </a:srgbClr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Linfocitos Th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(cooperadores)</a:t>
            </a: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6993" name="Text Box 17"/>
          <p:cNvSpPr txBox="1">
            <a:spLocks noChangeArrowheads="1"/>
          </p:cNvSpPr>
          <p:nvPr/>
        </p:nvSpPr>
        <p:spPr bwMode="auto">
          <a:xfrm>
            <a:off x="6443663" y="3644900"/>
            <a:ext cx="1223962" cy="931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CITOQUINAS</a:t>
            </a:r>
            <a:endParaRPr kumimoji="0" lang="es-E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(Linfocinas): Interleucinas</a:t>
            </a:r>
            <a:endParaRPr kumimoji="0" lang="es-E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Interferón</a:t>
            </a:r>
            <a:endParaRPr kumimoji="0" lang="es-E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6994" name="Text Box 18"/>
          <p:cNvSpPr txBox="1">
            <a:spLocks noChangeArrowheads="1"/>
          </p:cNvSpPr>
          <p:nvPr/>
        </p:nvSpPr>
        <p:spPr bwMode="auto">
          <a:xfrm>
            <a:off x="4859338" y="3644900"/>
            <a:ext cx="1187450" cy="311150"/>
          </a:xfrm>
          <a:prstGeom prst="rect">
            <a:avLst/>
          </a:prstGeom>
          <a:solidFill>
            <a:srgbClr val="CCFFCC">
              <a:alpha val="50195"/>
            </a:srgbClr>
          </a:solidFill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Linfocitos B</a:t>
            </a: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6995" name="Text Box 19"/>
          <p:cNvSpPr txBox="1">
            <a:spLocks noChangeArrowheads="1"/>
          </p:cNvSpPr>
          <p:nvPr/>
        </p:nvSpPr>
        <p:spPr bwMode="auto">
          <a:xfrm>
            <a:off x="5219700" y="4652963"/>
            <a:ext cx="1068388" cy="517525"/>
          </a:xfrm>
          <a:prstGeom prst="rect">
            <a:avLst/>
          </a:prstGeom>
          <a:solidFill>
            <a:srgbClr val="CCFFCC">
              <a:alpha val="50195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Células plasmáticas</a:t>
            </a: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6996" name="Text Box 20"/>
          <p:cNvSpPr txBox="1">
            <a:spLocks noChangeArrowheads="1"/>
          </p:cNvSpPr>
          <p:nvPr/>
        </p:nvSpPr>
        <p:spPr bwMode="auto">
          <a:xfrm>
            <a:off x="5221288" y="5399088"/>
            <a:ext cx="1425575" cy="517525"/>
          </a:xfrm>
          <a:prstGeom prst="rect">
            <a:avLst/>
          </a:prstGeom>
          <a:solidFill>
            <a:srgbClr val="CC99FF">
              <a:alpha val="50195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ANTICUERPOS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(Ac)</a:t>
            </a: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6997" name="Text Box 21"/>
          <p:cNvSpPr txBox="1">
            <a:spLocks noChangeArrowheads="1"/>
          </p:cNvSpPr>
          <p:nvPr/>
        </p:nvSpPr>
        <p:spPr bwMode="auto">
          <a:xfrm>
            <a:off x="6227763" y="6092825"/>
            <a:ext cx="1543050" cy="620713"/>
          </a:xfrm>
          <a:prstGeom prst="rect">
            <a:avLst/>
          </a:prstGeom>
          <a:solidFill>
            <a:srgbClr val="CCFFCC">
              <a:alpha val="50195"/>
            </a:srgbClr>
          </a:solidFill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LINFOCITOS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T y B MEMORIA</a:t>
            </a: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6998" name="Text Box 22"/>
          <p:cNvSpPr txBox="1">
            <a:spLocks noChangeArrowheads="1"/>
          </p:cNvSpPr>
          <p:nvPr/>
        </p:nvSpPr>
        <p:spPr bwMode="auto">
          <a:xfrm>
            <a:off x="7963069" y="4539206"/>
            <a:ext cx="1187450" cy="828675"/>
          </a:xfrm>
          <a:prstGeom prst="rect">
            <a:avLst/>
          </a:prstGeom>
          <a:solidFill>
            <a:srgbClr val="CCFFCC">
              <a:alpha val="50195"/>
            </a:srgbClr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Linfocitos Tc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(citotoxicos)</a:t>
            </a: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6999" name="Text Box 23"/>
          <p:cNvSpPr txBox="1">
            <a:spLocks noChangeArrowheads="1"/>
          </p:cNvSpPr>
          <p:nvPr/>
        </p:nvSpPr>
        <p:spPr bwMode="auto">
          <a:xfrm>
            <a:off x="7968657" y="5357247"/>
            <a:ext cx="1187450" cy="829378"/>
          </a:xfrm>
          <a:prstGeom prst="rect">
            <a:avLst/>
          </a:prstGeom>
          <a:solidFill>
            <a:srgbClr val="CCFFCC">
              <a:alpha val="50195"/>
            </a:srgbClr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Linfocitos Ts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(supresores)</a:t>
            </a:r>
            <a:endParaRPr kumimoji="0" lang="es-E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Desactivan</a:t>
            </a:r>
            <a:endParaRPr kumimoji="0" lang="es-E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linfocitos</a:t>
            </a: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7000" name="Text Box 24"/>
          <p:cNvSpPr txBox="1">
            <a:spLocks noChangeArrowheads="1"/>
          </p:cNvSpPr>
          <p:nvPr/>
        </p:nvSpPr>
        <p:spPr bwMode="auto">
          <a:xfrm>
            <a:off x="4859338" y="6092825"/>
            <a:ext cx="1187450" cy="620713"/>
          </a:xfrm>
          <a:prstGeom prst="rect">
            <a:avLst/>
          </a:prstGeom>
          <a:solidFill>
            <a:srgbClr val="CC99FF">
              <a:alpha val="50195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Opsonización</a:t>
            </a:r>
            <a:endParaRPr kumimoji="0" lang="es-E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Ag-Ac</a:t>
            </a: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7002" name="Text Box 26"/>
          <p:cNvSpPr txBox="1">
            <a:spLocks noChangeArrowheads="1"/>
          </p:cNvSpPr>
          <p:nvPr/>
        </p:nvSpPr>
        <p:spPr bwMode="auto">
          <a:xfrm>
            <a:off x="6732588" y="4652963"/>
            <a:ext cx="949325" cy="3111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perforinas</a:t>
            </a: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7003" name="Text Box 27"/>
          <p:cNvSpPr txBox="1">
            <a:spLocks noChangeArrowheads="1"/>
          </p:cNvSpPr>
          <p:nvPr/>
        </p:nvSpPr>
        <p:spPr bwMode="auto">
          <a:xfrm>
            <a:off x="3203575" y="2349500"/>
            <a:ext cx="2493963" cy="517525"/>
          </a:xfrm>
          <a:prstGeom prst="rect">
            <a:avLst/>
          </a:prstGeom>
          <a:solidFill>
            <a:srgbClr val="CC99FF">
              <a:alpha val="50195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ANTÍGENOS (Ag) o Haptenos asociados a proteínas</a:t>
            </a: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455" name="Text Box 29"/>
          <p:cNvSpPr txBox="1">
            <a:spLocks noChangeArrowheads="1"/>
          </p:cNvSpPr>
          <p:nvPr/>
        </p:nvSpPr>
        <p:spPr bwMode="auto">
          <a:xfrm>
            <a:off x="4284663" y="620713"/>
            <a:ext cx="1035050" cy="3651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Consta de</a:t>
            </a: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456" name="Line 32"/>
          <p:cNvSpPr>
            <a:spLocks noChangeShapeType="1"/>
          </p:cNvSpPr>
          <p:nvPr/>
        </p:nvSpPr>
        <p:spPr bwMode="auto">
          <a:xfrm>
            <a:off x="971550" y="981075"/>
            <a:ext cx="5256213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457" name="Line 33"/>
          <p:cNvSpPr>
            <a:spLocks noChangeShapeType="1"/>
          </p:cNvSpPr>
          <p:nvPr/>
        </p:nvSpPr>
        <p:spPr bwMode="auto">
          <a:xfrm>
            <a:off x="971550" y="981075"/>
            <a:ext cx="0" cy="30956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458" name="Line 34"/>
          <p:cNvSpPr>
            <a:spLocks noChangeShapeType="1"/>
          </p:cNvSpPr>
          <p:nvPr/>
        </p:nvSpPr>
        <p:spPr bwMode="auto">
          <a:xfrm>
            <a:off x="3492500" y="981075"/>
            <a:ext cx="0" cy="36036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459" name="Line 35"/>
          <p:cNvSpPr>
            <a:spLocks noChangeShapeType="1"/>
          </p:cNvSpPr>
          <p:nvPr/>
        </p:nvSpPr>
        <p:spPr bwMode="auto">
          <a:xfrm>
            <a:off x="6227763" y="981075"/>
            <a:ext cx="0" cy="30956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7016" name="Line 40"/>
          <p:cNvSpPr>
            <a:spLocks noChangeShapeType="1"/>
          </p:cNvSpPr>
          <p:nvPr/>
        </p:nvSpPr>
        <p:spPr bwMode="auto">
          <a:xfrm flipV="1">
            <a:off x="571472" y="3643311"/>
            <a:ext cx="1071591" cy="285754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7021" name="Line 45"/>
          <p:cNvSpPr>
            <a:spLocks noChangeShapeType="1"/>
          </p:cNvSpPr>
          <p:nvPr/>
        </p:nvSpPr>
        <p:spPr bwMode="auto">
          <a:xfrm flipH="1">
            <a:off x="4787900" y="1773238"/>
            <a:ext cx="936625" cy="5762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7022" name="Line 46"/>
          <p:cNvSpPr>
            <a:spLocks noChangeShapeType="1"/>
          </p:cNvSpPr>
          <p:nvPr/>
        </p:nvSpPr>
        <p:spPr bwMode="auto">
          <a:xfrm>
            <a:off x="3635375" y="1844675"/>
            <a:ext cx="360363" cy="5048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7023" name="Line 47"/>
          <p:cNvSpPr>
            <a:spLocks noChangeShapeType="1"/>
          </p:cNvSpPr>
          <p:nvPr/>
        </p:nvSpPr>
        <p:spPr bwMode="auto">
          <a:xfrm>
            <a:off x="7164388" y="1773238"/>
            <a:ext cx="0" cy="2873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7024" name="Line 48"/>
          <p:cNvSpPr>
            <a:spLocks noChangeShapeType="1"/>
          </p:cNvSpPr>
          <p:nvPr/>
        </p:nvSpPr>
        <p:spPr bwMode="auto">
          <a:xfrm>
            <a:off x="6732588" y="2060575"/>
            <a:ext cx="14255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7025" name="Line 49"/>
          <p:cNvSpPr>
            <a:spLocks noChangeShapeType="1"/>
          </p:cNvSpPr>
          <p:nvPr/>
        </p:nvSpPr>
        <p:spPr bwMode="auto">
          <a:xfrm>
            <a:off x="6732588" y="2060575"/>
            <a:ext cx="0" cy="3095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7026" name="Line 50"/>
          <p:cNvSpPr>
            <a:spLocks noChangeShapeType="1"/>
          </p:cNvSpPr>
          <p:nvPr/>
        </p:nvSpPr>
        <p:spPr bwMode="auto">
          <a:xfrm>
            <a:off x="8172450" y="2060575"/>
            <a:ext cx="0" cy="3095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7027" name="Line 51"/>
          <p:cNvSpPr>
            <a:spLocks noChangeShapeType="1"/>
          </p:cNvSpPr>
          <p:nvPr/>
        </p:nvSpPr>
        <p:spPr bwMode="auto">
          <a:xfrm>
            <a:off x="5697538" y="3949700"/>
            <a:ext cx="0" cy="723900"/>
          </a:xfrm>
          <a:prstGeom prst="line">
            <a:avLst/>
          </a:prstGeom>
          <a:noFill/>
          <a:ln w="476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7028" name="Line 52"/>
          <p:cNvSpPr>
            <a:spLocks noChangeShapeType="1"/>
          </p:cNvSpPr>
          <p:nvPr/>
        </p:nvSpPr>
        <p:spPr bwMode="auto">
          <a:xfrm flipH="1">
            <a:off x="7667625" y="3860800"/>
            <a:ext cx="28892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stealth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7029" name="Line 53"/>
          <p:cNvSpPr>
            <a:spLocks noChangeShapeType="1"/>
          </p:cNvSpPr>
          <p:nvPr/>
        </p:nvSpPr>
        <p:spPr bwMode="auto">
          <a:xfrm flipH="1" flipV="1">
            <a:off x="6011863" y="3789363"/>
            <a:ext cx="431800" cy="144462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 type="stealth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7030" name="Line 54"/>
          <p:cNvSpPr>
            <a:spLocks noChangeShapeType="1"/>
          </p:cNvSpPr>
          <p:nvPr/>
        </p:nvSpPr>
        <p:spPr bwMode="auto">
          <a:xfrm>
            <a:off x="5815013" y="3121025"/>
            <a:ext cx="0" cy="517525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 type="stealth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7031" name="Line 55"/>
          <p:cNvSpPr>
            <a:spLocks noChangeShapeType="1"/>
          </p:cNvSpPr>
          <p:nvPr/>
        </p:nvSpPr>
        <p:spPr bwMode="auto">
          <a:xfrm>
            <a:off x="5934075" y="5191125"/>
            <a:ext cx="0" cy="207963"/>
          </a:xfrm>
          <a:prstGeom prst="line">
            <a:avLst/>
          </a:prstGeom>
          <a:noFill/>
          <a:ln w="4445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7032" name="Line 56"/>
          <p:cNvSpPr>
            <a:spLocks noChangeShapeType="1"/>
          </p:cNvSpPr>
          <p:nvPr/>
        </p:nvSpPr>
        <p:spPr bwMode="auto">
          <a:xfrm>
            <a:off x="2484438" y="3716338"/>
            <a:ext cx="574675" cy="649287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7033" name="Line 57"/>
          <p:cNvSpPr>
            <a:spLocks noChangeShapeType="1"/>
          </p:cNvSpPr>
          <p:nvPr/>
        </p:nvSpPr>
        <p:spPr bwMode="auto">
          <a:xfrm flipV="1">
            <a:off x="3563938" y="3573463"/>
            <a:ext cx="0" cy="792162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 type="stealth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7035" name="Line 59"/>
          <p:cNvSpPr>
            <a:spLocks noChangeShapeType="1"/>
          </p:cNvSpPr>
          <p:nvPr/>
        </p:nvSpPr>
        <p:spPr bwMode="auto">
          <a:xfrm>
            <a:off x="6053138" y="3949700"/>
            <a:ext cx="966787" cy="2143125"/>
          </a:xfrm>
          <a:prstGeom prst="line">
            <a:avLst/>
          </a:prstGeom>
          <a:noFill/>
          <a:ln w="50800">
            <a:solidFill>
              <a:srgbClr val="FF6600"/>
            </a:solidFill>
            <a:round/>
            <a:headEnd/>
            <a:tailEnd type="stealth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7036" name="Line 60"/>
          <p:cNvSpPr>
            <a:spLocks noChangeShapeType="1"/>
          </p:cNvSpPr>
          <p:nvPr/>
        </p:nvSpPr>
        <p:spPr bwMode="auto">
          <a:xfrm flipH="1">
            <a:off x="7667625" y="4797425"/>
            <a:ext cx="2889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7037" name="Line 61"/>
          <p:cNvSpPr>
            <a:spLocks noChangeShapeType="1"/>
          </p:cNvSpPr>
          <p:nvPr/>
        </p:nvSpPr>
        <p:spPr bwMode="auto">
          <a:xfrm>
            <a:off x="8459788" y="3068638"/>
            <a:ext cx="9525" cy="569912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 type="stealth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7038" name="Line 62"/>
          <p:cNvSpPr>
            <a:spLocks noChangeShapeType="1"/>
          </p:cNvSpPr>
          <p:nvPr/>
        </p:nvSpPr>
        <p:spPr bwMode="auto">
          <a:xfrm>
            <a:off x="5934075" y="5916613"/>
            <a:ext cx="0" cy="20637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7039" name="Line 63"/>
          <p:cNvSpPr>
            <a:spLocks noChangeShapeType="1"/>
          </p:cNvSpPr>
          <p:nvPr/>
        </p:nvSpPr>
        <p:spPr bwMode="auto">
          <a:xfrm flipH="1" flipV="1">
            <a:off x="571472" y="6478905"/>
            <a:ext cx="4287866" cy="0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7040" name="Line 64"/>
          <p:cNvSpPr>
            <a:spLocks noChangeShapeType="1"/>
          </p:cNvSpPr>
          <p:nvPr/>
        </p:nvSpPr>
        <p:spPr bwMode="auto">
          <a:xfrm flipV="1">
            <a:off x="582587" y="3929064"/>
            <a:ext cx="0" cy="2549841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480" name="Line 69"/>
          <p:cNvSpPr>
            <a:spLocks noChangeShapeType="1"/>
          </p:cNvSpPr>
          <p:nvPr/>
        </p:nvSpPr>
        <p:spPr bwMode="auto">
          <a:xfrm>
            <a:off x="4391025" y="5605463"/>
            <a:ext cx="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7050" name="Line 74"/>
          <p:cNvSpPr>
            <a:spLocks noChangeShapeType="1"/>
          </p:cNvSpPr>
          <p:nvPr/>
        </p:nvSpPr>
        <p:spPr bwMode="auto">
          <a:xfrm>
            <a:off x="4427538" y="3213100"/>
            <a:ext cx="4394200" cy="0"/>
          </a:xfrm>
          <a:prstGeom prst="line">
            <a:avLst/>
          </a:prstGeom>
          <a:noFill/>
          <a:ln w="412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7051" name="Line 75"/>
          <p:cNvSpPr>
            <a:spLocks noChangeShapeType="1"/>
          </p:cNvSpPr>
          <p:nvPr/>
        </p:nvSpPr>
        <p:spPr bwMode="auto">
          <a:xfrm>
            <a:off x="8820150" y="3213100"/>
            <a:ext cx="0" cy="414338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 type="stealth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7052" name="Line 76"/>
          <p:cNvSpPr>
            <a:spLocks noChangeShapeType="1"/>
          </p:cNvSpPr>
          <p:nvPr/>
        </p:nvSpPr>
        <p:spPr bwMode="auto">
          <a:xfrm flipV="1">
            <a:off x="5815013" y="2781300"/>
            <a:ext cx="701675" cy="339725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7053" name="Line 77"/>
          <p:cNvSpPr>
            <a:spLocks noChangeShapeType="1"/>
          </p:cNvSpPr>
          <p:nvPr/>
        </p:nvSpPr>
        <p:spPr bwMode="auto">
          <a:xfrm>
            <a:off x="7667625" y="4076700"/>
            <a:ext cx="2889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7064" name="Line 88"/>
          <p:cNvSpPr>
            <a:spLocks noChangeShapeType="1"/>
          </p:cNvSpPr>
          <p:nvPr/>
        </p:nvSpPr>
        <p:spPr bwMode="auto">
          <a:xfrm>
            <a:off x="7667625" y="4365625"/>
            <a:ext cx="288925" cy="2873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7065" name="Line 89"/>
          <p:cNvSpPr>
            <a:spLocks noChangeShapeType="1"/>
          </p:cNvSpPr>
          <p:nvPr/>
        </p:nvSpPr>
        <p:spPr bwMode="auto">
          <a:xfrm flipH="1">
            <a:off x="7235825" y="4941888"/>
            <a:ext cx="720725" cy="1150937"/>
          </a:xfrm>
          <a:prstGeom prst="line">
            <a:avLst/>
          </a:prstGeom>
          <a:noFill/>
          <a:ln w="50800">
            <a:solidFill>
              <a:srgbClr val="FF6600"/>
            </a:solidFill>
            <a:round/>
            <a:headEnd/>
            <a:tailEnd type="stealth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487" name="Line 90"/>
          <p:cNvSpPr>
            <a:spLocks noChangeShapeType="1"/>
          </p:cNvSpPr>
          <p:nvPr/>
        </p:nvSpPr>
        <p:spPr bwMode="auto">
          <a:xfrm>
            <a:off x="4284663" y="549275"/>
            <a:ext cx="0" cy="431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7067" name="Line 91"/>
          <p:cNvSpPr>
            <a:spLocks noChangeShapeType="1"/>
          </p:cNvSpPr>
          <p:nvPr/>
        </p:nvSpPr>
        <p:spPr bwMode="auto">
          <a:xfrm flipH="1">
            <a:off x="827088" y="2041843"/>
            <a:ext cx="496" cy="234632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7068" name="Text Box 92"/>
          <p:cNvSpPr txBox="1">
            <a:spLocks noChangeArrowheads="1"/>
          </p:cNvSpPr>
          <p:nvPr/>
        </p:nvSpPr>
        <p:spPr bwMode="auto">
          <a:xfrm>
            <a:off x="3500430" y="1928802"/>
            <a:ext cx="2374900" cy="3111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Actúa ante la presencia de  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7069" name="Text Box 93"/>
          <p:cNvSpPr txBox="1">
            <a:spLocks noChangeArrowheads="1"/>
          </p:cNvSpPr>
          <p:nvPr/>
        </p:nvSpPr>
        <p:spPr bwMode="auto">
          <a:xfrm>
            <a:off x="6844507" y="1925638"/>
            <a:ext cx="712788" cy="3111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Tipos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7070" name="Line 94"/>
          <p:cNvSpPr>
            <a:spLocks noChangeShapeType="1"/>
          </p:cNvSpPr>
          <p:nvPr/>
        </p:nvSpPr>
        <p:spPr bwMode="auto">
          <a:xfrm flipH="1">
            <a:off x="2195513" y="1844675"/>
            <a:ext cx="576262" cy="1584325"/>
          </a:xfrm>
          <a:prstGeom prst="line">
            <a:avLst/>
          </a:prstGeom>
          <a:noFill/>
          <a:ln w="4445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Text Box 30"/>
          <p:cNvSpPr txBox="1">
            <a:spLocks noChangeArrowheads="1"/>
          </p:cNvSpPr>
          <p:nvPr/>
        </p:nvSpPr>
        <p:spPr bwMode="auto">
          <a:xfrm>
            <a:off x="701650" y="4250529"/>
            <a:ext cx="2059014" cy="2071688"/>
          </a:xfrm>
          <a:prstGeom prst="rect">
            <a:avLst/>
          </a:prstGeom>
          <a:solidFill>
            <a:srgbClr val="CCFFFF">
              <a:alpha val="50195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 Otras respuestas innatas: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  Inflamación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  </a:t>
            </a:r>
            <a:r>
              <a:rPr kumimoji="0" lang="es-E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Interferón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s-E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s-E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  Linfocitos NK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>
                <a:tab pos="174625" algn="l"/>
              </a:tabLst>
              <a:defRPr/>
            </a:pPr>
            <a:r>
              <a:rPr kumimoji="0" lang="es-E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  Complemento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4625" algn="l"/>
              </a:tabLst>
              <a:defRPr/>
            </a:pPr>
            <a:r>
              <a:rPr kumimoji="0" lang="es-E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	(</a:t>
            </a:r>
            <a:r>
              <a:rPr kumimoji="0" lang="es-ES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tb</a:t>
            </a:r>
            <a:r>
              <a:rPr kumimoji="0" lang="es-E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 específica</a:t>
            </a: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  </a:t>
            </a:r>
            <a:r>
              <a:rPr kumimoji="0" lang="es-E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Desgranulación</a:t>
            </a:r>
            <a:endParaRPr kumimoji="0" lang="es-E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  </a:t>
            </a:r>
            <a:r>
              <a:rPr kumimoji="0" lang="es-E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Temperatura</a:t>
            </a:r>
          </a:p>
          <a:p>
            <a:pPr marL="174625" marR="0" lvl="1" indent="-1746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>
                <a:tab pos="174625" algn="l"/>
              </a:tabLst>
              <a:defRPr/>
            </a:pPr>
            <a:r>
              <a:rPr kumimoji="0" lang="es-E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Restricción nutricional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Line 81"/>
          <p:cNvSpPr>
            <a:spLocks noChangeShapeType="1"/>
          </p:cNvSpPr>
          <p:nvPr/>
        </p:nvSpPr>
        <p:spPr bwMode="auto">
          <a:xfrm flipH="1">
            <a:off x="4895849" y="4149725"/>
            <a:ext cx="1547813" cy="0"/>
          </a:xfrm>
          <a:prstGeom prst="line">
            <a:avLst/>
          </a:prstGeom>
          <a:noFill/>
          <a:ln w="476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2" name="Line 82"/>
          <p:cNvSpPr>
            <a:spLocks noChangeShapeType="1"/>
          </p:cNvSpPr>
          <p:nvPr/>
        </p:nvSpPr>
        <p:spPr bwMode="auto">
          <a:xfrm flipH="1">
            <a:off x="4571999" y="4148138"/>
            <a:ext cx="334963" cy="238126"/>
          </a:xfrm>
          <a:prstGeom prst="line">
            <a:avLst/>
          </a:prstGeom>
          <a:noFill/>
          <a:ln w="476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cxnSp>
        <p:nvCxnSpPr>
          <p:cNvPr id="3" name="Conector recto de flecha 2"/>
          <p:cNvCxnSpPr/>
          <p:nvPr/>
        </p:nvCxnSpPr>
        <p:spPr>
          <a:xfrm flipH="1">
            <a:off x="1697038" y="4994752"/>
            <a:ext cx="1" cy="2651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686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6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26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26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2" dur="80"/>
                                        <p:tgtEl>
                                          <p:spTgt spid="1269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3" dur="80"/>
                                        <p:tgtEl>
                                          <p:spTgt spid="1269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80"/>
                                        <p:tgtEl>
                                          <p:spTgt spid="1269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27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70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70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69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69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27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126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127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127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6" dur="500"/>
                                        <p:tgtEl>
                                          <p:spTgt spid="127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" dur="500"/>
                                        <p:tgtEl>
                                          <p:spTgt spid="127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7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27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6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6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4" dur="500"/>
                                        <p:tgtEl>
                                          <p:spTgt spid="127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7" dur="500"/>
                                        <p:tgtEl>
                                          <p:spTgt spid="127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0" dur="500"/>
                                        <p:tgtEl>
                                          <p:spTgt spid="127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3" dur="500"/>
                                        <p:tgtEl>
                                          <p:spTgt spid="127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6" dur="500"/>
                                        <p:tgtEl>
                                          <p:spTgt spid="127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126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126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127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126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126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126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27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27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27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27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500"/>
                                        <p:tgtEl>
                                          <p:spTgt spid="127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126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27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27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27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127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127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27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9" dur="500"/>
                                        <p:tgtEl>
                                          <p:spTgt spid="127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27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27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1269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1269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26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27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127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127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127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127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127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126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1269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1270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1270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27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1269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1269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26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127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127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27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1270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1270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27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127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127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127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127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1270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127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1" dur="2000"/>
                                        <p:tgtEl>
                                          <p:spTgt spid="127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4" dur="2000"/>
                                        <p:tgtEl>
                                          <p:spTgt spid="127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7" dur="2000"/>
                                        <p:tgtEl>
                                          <p:spTgt spid="126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9" dur="500"/>
                                        <p:tgtEl>
                                          <p:spTgt spid="1270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79" grpId="0" animBg="1"/>
      <p:bldP spid="126980" grpId="0" animBg="1"/>
      <p:bldP spid="126981" grpId="0" animBg="1"/>
      <p:bldP spid="126982" grpId="0" animBg="1"/>
      <p:bldP spid="126984" grpId="0" animBg="1"/>
      <p:bldP spid="126987" grpId="0" animBg="1"/>
      <p:bldP spid="126988" grpId="0" animBg="1"/>
      <p:bldP spid="126990" grpId="0" animBg="1"/>
      <p:bldP spid="126991" grpId="0" animBg="1"/>
      <p:bldP spid="126992" grpId="0" animBg="1"/>
      <p:bldP spid="126993" grpId="0" animBg="1"/>
      <p:bldP spid="126994" grpId="0" animBg="1"/>
      <p:bldP spid="126995" grpId="0" animBg="1"/>
      <p:bldP spid="126996" grpId="0" animBg="1"/>
      <p:bldP spid="126997" grpId="0" animBg="1"/>
      <p:bldP spid="126998" grpId="0" animBg="1"/>
      <p:bldP spid="126999" grpId="0" animBg="1"/>
      <p:bldP spid="127000" grpId="0" animBg="1"/>
      <p:bldP spid="127002" grpId="0" animBg="1"/>
      <p:bldP spid="127003" grpId="0" animBg="1"/>
      <p:bldP spid="127016" grpId="0" animBg="1"/>
      <p:bldP spid="127021" grpId="0" animBg="1"/>
      <p:bldP spid="127022" grpId="0" animBg="1"/>
      <p:bldP spid="127023" grpId="0" animBg="1"/>
      <p:bldP spid="127024" grpId="0" animBg="1"/>
      <p:bldP spid="127025" grpId="0" animBg="1"/>
      <p:bldP spid="127026" grpId="0" animBg="1"/>
      <p:bldP spid="127027" grpId="0" animBg="1"/>
      <p:bldP spid="127028" grpId="0" animBg="1"/>
      <p:bldP spid="127029" grpId="0" animBg="1"/>
      <p:bldP spid="127030" grpId="0" animBg="1"/>
      <p:bldP spid="127031" grpId="0" animBg="1"/>
      <p:bldP spid="127032" grpId="0" animBg="1"/>
      <p:bldP spid="127033" grpId="0" animBg="1"/>
      <p:bldP spid="127035" grpId="0" animBg="1"/>
      <p:bldP spid="127036" grpId="0" animBg="1"/>
      <p:bldP spid="127037" grpId="0" animBg="1"/>
      <p:bldP spid="127038" grpId="0" animBg="1"/>
      <p:bldP spid="127039" grpId="0" animBg="1"/>
      <p:bldP spid="127040" grpId="0" animBg="1"/>
      <p:bldP spid="127050" grpId="0" animBg="1"/>
      <p:bldP spid="127051" grpId="0" animBg="1"/>
      <p:bldP spid="127052" grpId="0" animBg="1"/>
      <p:bldP spid="127053" grpId="0" animBg="1"/>
      <p:bldP spid="127064" grpId="0" animBg="1"/>
      <p:bldP spid="127064" grpId="1" animBg="1"/>
      <p:bldP spid="127065" grpId="0" animBg="1"/>
      <p:bldP spid="127067" grpId="0" animBg="1"/>
      <p:bldP spid="127068" grpId="0" animBg="1"/>
      <p:bldP spid="127069" grpId="0" animBg="1"/>
      <p:bldP spid="127070" grpId="0" animBg="1"/>
      <p:bldP spid="60" grpId="0" animBg="1"/>
      <p:bldP spid="61" grpId="0" animBg="1"/>
      <p:bldP spid="6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107504" y="465639"/>
            <a:ext cx="8784976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342900" indent="-342900" algn="just" eaLnBrk="0" hangingPunct="0"/>
            <a:r>
              <a:rPr lang="es-ES" dirty="0" smtClean="0"/>
              <a:t>a) Define </a:t>
            </a:r>
            <a:r>
              <a:rPr lang="es-ES" dirty="0"/>
              <a:t>el concepto de anticuerpo. b</a:t>
            </a:r>
            <a:r>
              <a:rPr lang="es-ES" dirty="0" smtClean="0"/>
              <a:t>) ¿Dónde </a:t>
            </a:r>
            <a:r>
              <a:rPr lang="es-ES" dirty="0"/>
              <a:t>se producen los anticuerpos? </a:t>
            </a:r>
            <a:endParaRPr lang="es-ES" dirty="0" smtClean="0"/>
          </a:p>
          <a:p>
            <a:pPr algn="just" eaLnBrk="0" hangingPunct="0"/>
            <a:r>
              <a:rPr lang="es-ES" dirty="0" smtClean="0"/>
              <a:t>c) ¿Dónde </a:t>
            </a:r>
            <a:r>
              <a:rPr lang="es-ES" dirty="0"/>
              <a:t>reside su variabilidad? </a:t>
            </a:r>
            <a:r>
              <a:rPr lang="es-ES" dirty="0" smtClean="0"/>
              <a:t>d) Representa </a:t>
            </a:r>
            <a:r>
              <a:rPr lang="es-ES" dirty="0"/>
              <a:t>mediante un dibujo la estructura de una inmunoglobulina G libre y unida a un antígeno, </a:t>
            </a:r>
            <a:r>
              <a:rPr lang="es-ES" dirty="0" smtClean="0"/>
              <a:t>respectivamente. </a:t>
            </a:r>
            <a:endParaRPr lang="es-ES" dirty="0"/>
          </a:p>
        </p:txBody>
      </p:sp>
      <p:sp>
        <p:nvSpPr>
          <p:cNvPr id="2" name="Rectángulo 1"/>
          <p:cNvSpPr/>
          <p:nvPr/>
        </p:nvSpPr>
        <p:spPr>
          <a:xfrm>
            <a:off x="179512" y="1672498"/>
            <a:ext cx="85689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i="1" dirty="0" smtClean="0"/>
              <a:t>a) Anticuerpo</a:t>
            </a:r>
            <a:r>
              <a:rPr lang="es-ES" i="1" dirty="0"/>
              <a:t>:  </a:t>
            </a:r>
            <a:r>
              <a:rPr lang="es-ES" i="1" dirty="0">
                <a:solidFill>
                  <a:srgbClr val="FF0000"/>
                </a:solidFill>
              </a:rPr>
              <a:t>Glicoproteínas globulares con estructura cuaternaria, también llamados inmunoglobulinas que reconocen e interaccionan específicamente con un antígeno y son producidos por linfocitos B o sus derivados.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179512" y="2606540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b) </a:t>
            </a:r>
            <a:r>
              <a:rPr lang="es-ES" i="1" dirty="0" smtClean="0">
                <a:solidFill>
                  <a:srgbClr val="FF0000"/>
                </a:solidFill>
              </a:rPr>
              <a:t>En la medula ósea roja, concretamente en los </a:t>
            </a:r>
            <a:r>
              <a:rPr lang="es-ES" i="1" dirty="0" smtClean="0">
                <a:solidFill>
                  <a:srgbClr val="7030A0"/>
                </a:solidFill>
              </a:rPr>
              <a:t>ribosomas</a:t>
            </a:r>
            <a:r>
              <a:rPr lang="es-ES" i="1" dirty="0" smtClean="0">
                <a:solidFill>
                  <a:srgbClr val="FF0000"/>
                </a:solidFill>
              </a:rPr>
              <a:t> de linfocitos B y células plasmáticas ya que se trata de proteínas.</a:t>
            </a:r>
            <a:endParaRPr lang="es-ES" i="1" dirty="0">
              <a:solidFill>
                <a:srgbClr val="FF0000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97918" y="3356992"/>
            <a:ext cx="84065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 smtClean="0"/>
              <a:t>c) </a:t>
            </a:r>
            <a:r>
              <a:rPr lang="es-ES" i="1" dirty="0" smtClean="0">
                <a:solidFill>
                  <a:srgbClr val="FF0000"/>
                </a:solidFill>
              </a:rPr>
              <a:t>En la región variable de su estructura cuaternaria y globular . </a:t>
            </a:r>
            <a:r>
              <a:rPr lang="es-ES" i="1" kern="0" dirty="0">
                <a:solidFill>
                  <a:srgbClr val="FF0000"/>
                </a:solidFill>
              </a:rPr>
              <a:t>La enorme variedad de Ac se consigue por reordenamiento genético de múltiples fragmentos de un número reducido de genes. Esto  permite el reconocimiento, a su vez, de un número prácticamente ilimitado de Ag y una actuación específica contra ellos, permitiendo, directamente o en colaboración con otros elementos del SI, una enorme eficacia en la lucha contra la aparición de cualquier agente con capacidad patogénica. </a:t>
            </a:r>
            <a:endParaRPr lang="es-ES" i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aput femoris cortex medull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64288" y="5258841"/>
            <a:ext cx="1440160" cy="1333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aput femoris cortex medull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1560" y="243581"/>
            <a:ext cx="7144689" cy="661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5"/>
          <p:cNvSpPr>
            <a:spLocks noChangeArrowheads="1"/>
          </p:cNvSpPr>
          <p:nvPr/>
        </p:nvSpPr>
        <p:spPr bwMode="auto">
          <a:xfrm rot="1924490">
            <a:off x="7164090" y="1629892"/>
            <a:ext cx="503238" cy="5762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s-ES"/>
              <a:t>Ag</a:t>
            </a:r>
          </a:p>
        </p:txBody>
      </p:sp>
      <p:sp>
        <p:nvSpPr>
          <p:cNvPr id="21507" name="Oval 16"/>
          <p:cNvSpPr>
            <a:spLocks noChangeArrowheads="1"/>
          </p:cNvSpPr>
          <p:nvPr/>
        </p:nvSpPr>
        <p:spPr bwMode="auto">
          <a:xfrm>
            <a:off x="7021215" y="1990254"/>
            <a:ext cx="144463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1508" name="Oval 17"/>
          <p:cNvSpPr>
            <a:spLocks noChangeArrowheads="1"/>
          </p:cNvSpPr>
          <p:nvPr/>
        </p:nvSpPr>
        <p:spPr bwMode="auto">
          <a:xfrm>
            <a:off x="7308553" y="2206154"/>
            <a:ext cx="144462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pic>
        <p:nvPicPr>
          <p:cNvPr id="21509" name="Picture 1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764704"/>
            <a:ext cx="5545138" cy="554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8323" name="Text Box 19"/>
          <p:cNvSpPr txBox="1">
            <a:spLocks noChangeArrowheads="1"/>
          </p:cNvSpPr>
          <p:nvPr/>
        </p:nvSpPr>
        <p:spPr bwMode="auto">
          <a:xfrm>
            <a:off x="3065375" y="3120981"/>
            <a:ext cx="16129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ES" b="1" dirty="0" err="1"/>
              <a:t>Paratopo</a:t>
            </a:r>
            <a:r>
              <a:rPr lang="es-ES" dirty="0"/>
              <a:t>: </a:t>
            </a:r>
          </a:p>
          <a:p>
            <a:pPr algn="ctr"/>
            <a:r>
              <a:rPr lang="es-ES" dirty="0">
                <a:latin typeface="Comic Sans MS" pitchFamily="66" charset="0"/>
              </a:rPr>
              <a:t>Equivale al </a:t>
            </a:r>
          </a:p>
          <a:p>
            <a:pPr algn="ctr"/>
            <a:r>
              <a:rPr lang="es-ES" dirty="0">
                <a:latin typeface="Comic Sans MS" pitchFamily="66" charset="0"/>
              </a:rPr>
              <a:t>centro activo</a:t>
            </a:r>
          </a:p>
          <a:p>
            <a:pPr algn="ctr"/>
            <a:r>
              <a:rPr lang="es-ES" dirty="0">
                <a:latin typeface="Comic Sans MS" pitchFamily="66" charset="0"/>
              </a:rPr>
              <a:t> de un enzima</a:t>
            </a:r>
          </a:p>
        </p:txBody>
      </p:sp>
      <p:sp>
        <p:nvSpPr>
          <p:cNvPr id="98324" name="Line 20"/>
          <p:cNvSpPr>
            <a:spLocks noChangeShapeType="1"/>
          </p:cNvSpPr>
          <p:nvPr/>
        </p:nvSpPr>
        <p:spPr bwMode="auto">
          <a:xfrm flipV="1">
            <a:off x="4127820" y="2349028"/>
            <a:ext cx="372445" cy="79020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98325" name="Rectangle 21"/>
          <p:cNvSpPr>
            <a:spLocks noChangeArrowheads="1"/>
          </p:cNvSpPr>
          <p:nvPr/>
        </p:nvSpPr>
        <p:spPr bwMode="auto">
          <a:xfrm rot="-1827534">
            <a:off x="4068465" y="1629892"/>
            <a:ext cx="719138" cy="5762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s-ES"/>
              <a:t>Ag</a:t>
            </a:r>
          </a:p>
        </p:txBody>
      </p:sp>
      <p:sp>
        <p:nvSpPr>
          <p:cNvPr id="98326" name="Text Box 22"/>
          <p:cNvSpPr txBox="1">
            <a:spLocks noChangeArrowheads="1"/>
          </p:cNvSpPr>
          <p:nvPr/>
        </p:nvSpPr>
        <p:spPr bwMode="auto">
          <a:xfrm>
            <a:off x="5076528" y="1485429"/>
            <a:ext cx="7858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1400"/>
              <a:t>Epitopo</a:t>
            </a:r>
          </a:p>
        </p:txBody>
      </p:sp>
      <p:sp>
        <p:nvSpPr>
          <p:cNvPr id="98327" name="Line 23"/>
          <p:cNvSpPr>
            <a:spLocks noChangeShapeType="1"/>
          </p:cNvSpPr>
          <p:nvPr/>
        </p:nvSpPr>
        <p:spPr bwMode="auto">
          <a:xfrm flipV="1">
            <a:off x="4789190" y="1772767"/>
            <a:ext cx="574675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98328" name="Oval 24"/>
          <p:cNvSpPr>
            <a:spLocks noChangeArrowheads="1"/>
          </p:cNvSpPr>
          <p:nvPr/>
        </p:nvSpPr>
        <p:spPr bwMode="auto">
          <a:xfrm>
            <a:off x="4355803" y="2206154"/>
            <a:ext cx="144462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98329" name="Oval 25"/>
          <p:cNvSpPr>
            <a:spLocks noChangeArrowheads="1"/>
          </p:cNvSpPr>
          <p:nvPr/>
        </p:nvSpPr>
        <p:spPr bwMode="auto">
          <a:xfrm>
            <a:off x="4716165" y="1990254"/>
            <a:ext cx="144463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98330" name="Rectangle 26"/>
          <p:cNvSpPr>
            <a:spLocks noChangeArrowheads="1"/>
          </p:cNvSpPr>
          <p:nvPr/>
        </p:nvSpPr>
        <p:spPr bwMode="auto">
          <a:xfrm rot="1938186">
            <a:off x="7021215" y="1629892"/>
            <a:ext cx="719138" cy="5762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s-ES"/>
              <a:t>Ag</a:t>
            </a:r>
          </a:p>
        </p:txBody>
      </p:sp>
      <p:sp>
        <p:nvSpPr>
          <p:cNvPr id="98331" name="Oval 27"/>
          <p:cNvSpPr>
            <a:spLocks noChangeArrowheads="1"/>
          </p:cNvSpPr>
          <p:nvPr/>
        </p:nvSpPr>
        <p:spPr bwMode="auto">
          <a:xfrm>
            <a:off x="6948190" y="1990254"/>
            <a:ext cx="144463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98332" name="Oval 28"/>
          <p:cNvSpPr>
            <a:spLocks noChangeArrowheads="1"/>
          </p:cNvSpPr>
          <p:nvPr/>
        </p:nvSpPr>
        <p:spPr bwMode="auto">
          <a:xfrm>
            <a:off x="7379990" y="2206154"/>
            <a:ext cx="144463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98333" name="Text Box 29"/>
          <p:cNvSpPr txBox="1">
            <a:spLocks noChangeArrowheads="1"/>
          </p:cNvSpPr>
          <p:nvPr/>
        </p:nvSpPr>
        <p:spPr bwMode="auto">
          <a:xfrm>
            <a:off x="3563640" y="5733579"/>
            <a:ext cx="4819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s-E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Interacción antígeno – anticuerpo (valencia 2)</a:t>
            </a:r>
          </a:p>
        </p:txBody>
      </p:sp>
      <p:sp>
        <p:nvSpPr>
          <p:cNvPr id="21521" name="Oval 30"/>
          <p:cNvSpPr>
            <a:spLocks noChangeArrowheads="1"/>
          </p:cNvSpPr>
          <p:nvPr/>
        </p:nvSpPr>
        <p:spPr bwMode="auto">
          <a:xfrm>
            <a:off x="6589415" y="4365154"/>
            <a:ext cx="1510977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s-ES" dirty="0"/>
              <a:t>Glúcido</a:t>
            </a:r>
          </a:p>
        </p:txBody>
      </p:sp>
      <p:sp>
        <p:nvSpPr>
          <p:cNvPr id="21522" name="Oval 31"/>
          <p:cNvSpPr>
            <a:spLocks noChangeArrowheads="1"/>
          </p:cNvSpPr>
          <p:nvPr/>
        </p:nvSpPr>
        <p:spPr bwMode="auto">
          <a:xfrm>
            <a:off x="3972028" y="4293717"/>
            <a:ext cx="1391837" cy="6492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s-ES" dirty="0"/>
              <a:t>Glúcido</a:t>
            </a:r>
          </a:p>
        </p:txBody>
      </p:sp>
      <p:sp>
        <p:nvSpPr>
          <p:cNvPr id="21523" name="Line 32"/>
          <p:cNvSpPr>
            <a:spLocks noChangeShapeType="1"/>
          </p:cNvSpPr>
          <p:nvPr/>
        </p:nvSpPr>
        <p:spPr bwMode="auto">
          <a:xfrm>
            <a:off x="5363864" y="4654079"/>
            <a:ext cx="288926" cy="0"/>
          </a:xfrm>
          <a:prstGeom prst="line">
            <a:avLst/>
          </a:prstGeom>
          <a:noFill/>
          <a:ln w="666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s-ES"/>
          </a:p>
        </p:txBody>
      </p:sp>
      <p:sp>
        <p:nvSpPr>
          <p:cNvPr id="21524" name="Line 33"/>
          <p:cNvSpPr>
            <a:spLocks noChangeShapeType="1"/>
          </p:cNvSpPr>
          <p:nvPr/>
        </p:nvSpPr>
        <p:spPr bwMode="auto">
          <a:xfrm>
            <a:off x="6300490" y="4654079"/>
            <a:ext cx="288925" cy="0"/>
          </a:xfrm>
          <a:prstGeom prst="line">
            <a:avLst/>
          </a:prstGeom>
          <a:noFill/>
          <a:ln w="666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s-ES"/>
          </a:p>
        </p:txBody>
      </p:sp>
      <p:pic>
        <p:nvPicPr>
          <p:cNvPr id="21" name="2 Imagen" descr="http://upload.wikimedia.org/wikipedia/commons/thumb/3/3b/Inmunoglobulina.png/320px-Inmunoglobulina.png"/>
          <p:cNvPicPr>
            <a:picLocks noChangeAspect="1" noChangeArrowheads="1"/>
          </p:cNvPicPr>
          <p:nvPr/>
        </p:nvPicPr>
        <p:blipFill>
          <a:blip r:embed="rId4" r:link="rId5" cstate="print"/>
          <a:srcRect/>
          <a:stretch>
            <a:fillRect/>
          </a:stretch>
        </p:blipFill>
        <p:spPr bwMode="auto">
          <a:xfrm>
            <a:off x="217359" y="1673146"/>
            <a:ext cx="1975764" cy="1863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3 Imagen" descr="http://www.wikillerato.org/images/b/b5/IgG_humana_PDB.png"/>
          <p:cNvPicPr>
            <a:picLocks noChangeAspect="1" noChangeArrowheads="1"/>
          </p:cNvPicPr>
          <p:nvPr/>
        </p:nvPicPr>
        <p:blipFill>
          <a:blip r:embed="rId6" r:link="rId7" cstate="print"/>
          <a:srcRect b="15460"/>
          <a:stretch>
            <a:fillRect/>
          </a:stretch>
        </p:blipFill>
        <p:spPr bwMode="auto">
          <a:xfrm>
            <a:off x="299822" y="4038129"/>
            <a:ext cx="1888697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ángulo 1"/>
          <p:cNvSpPr/>
          <p:nvPr/>
        </p:nvSpPr>
        <p:spPr>
          <a:xfrm>
            <a:off x="55282" y="62929"/>
            <a:ext cx="298031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d) Representa mediante un dibujo la estructura de una inmunoglobulina G libre y unida a un antígeno, </a:t>
            </a:r>
            <a:r>
              <a:rPr lang="es-ES" dirty="0" smtClean="0"/>
              <a:t>respectivamente</a:t>
            </a:r>
            <a:r>
              <a:rPr lang="es-E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6064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8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8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8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8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8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8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8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8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8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8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8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8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8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8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8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8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8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8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8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8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23" grpId="0"/>
      <p:bldP spid="98324" grpId="0" animBg="1"/>
      <p:bldP spid="98325" grpId="0" animBg="1"/>
      <p:bldP spid="98326" grpId="0"/>
      <p:bldP spid="98327" grpId="0" animBg="1"/>
      <p:bldP spid="98328" grpId="0" animBg="1"/>
      <p:bldP spid="98329" grpId="0" animBg="1"/>
      <p:bldP spid="98330" grpId="0" animBg="1"/>
      <p:bldP spid="98331" grpId="0" animBg="1"/>
      <p:bldP spid="9833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15"/>
          <p:cNvSpPr>
            <a:spLocks noChangeArrowheads="1"/>
          </p:cNvSpPr>
          <p:nvPr/>
        </p:nvSpPr>
        <p:spPr bwMode="auto">
          <a:xfrm rot="1924490">
            <a:off x="5651500" y="1773238"/>
            <a:ext cx="503238" cy="5762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s-ES"/>
              <a:t>Ag</a:t>
            </a:r>
          </a:p>
        </p:txBody>
      </p:sp>
      <p:sp>
        <p:nvSpPr>
          <p:cNvPr id="165891" name="Oval 16"/>
          <p:cNvSpPr>
            <a:spLocks noChangeArrowheads="1"/>
          </p:cNvSpPr>
          <p:nvPr/>
        </p:nvSpPr>
        <p:spPr bwMode="auto">
          <a:xfrm>
            <a:off x="5508625" y="2133600"/>
            <a:ext cx="144463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165892" name="Oval 17"/>
          <p:cNvSpPr>
            <a:spLocks noChangeArrowheads="1"/>
          </p:cNvSpPr>
          <p:nvPr/>
        </p:nvSpPr>
        <p:spPr bwMode="auto">
          <a:xfrm>
            <a:off x="5795963" y="2349500"/>
            <a:ext cx="144462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pic>
        <p:nvPicPr>
          <p:cNvPr id="165893" name="Picture 1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250" y="908050"/>
            <a:ext cx="5545138" cy="554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5894" name="Text Box 19"/>
          <p:cNvSpPr txBox="1">
            <a:spLocks noChangeArrowheads="1"/>
          </p:cNvSpPr>
          <p:nvPr/>
        </p:nvSpPr>
        <p:spPr bwMode="auto">
          <a:xfrm>
            <a:off x="1546851" y="3333750"/>
            <a:ext cx="16129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ES" b="1" dirty="0" err="1"/>
              <a:t>Paratopo</a:t>
            </a:r>
            <a:r>
              <a:rPr lang="es-ES" dirty="0"/>
              <a:t>: </a:t>
            </a:r>
          </a:p>
          <a:p>
            <a:pPr algn="ctr"/>
            <a:r>
              <a:rPr lang="es-ES" dirty="0">
                <a:latin typeface="Comic Sans MS" pitchFamily="66" charset="0"/>
              </a:rPr>
              <a:t>Equivale al </a:t>
            </a:r>
          </a:p>
          <a:p>
            <a:pPr algn="ctr"/>
            <a:r>
              <a:rPr lang="es-ES" dirty="0">
                <a:latin typeface="Comic Sans MS" pitchFamily="66" charset="0"/>
              </a:rPr>
              <a:t>centro activo</a:t>
            </a:r>
          </a:p>
          <a:p>
            <a:pPr algn="ctr"/>
            <a:r>
              <a:rPr lang="es-ES" dirty="0">
                <a:latin typeface="Comic Sans MS" pitchFamily="66" charset="0"/>
              </a:rPr>
              <a:t> de un enzima</a:t>
            </a:r>
          </a:p>
        </p:txBody>
      </p:sp>
      <p:sp>
        <p:nvSpPr>
          <p:cNvPr id="165895" name="Line 20"/>
          <p:cNvSpPr>
            <a:spLocks noChangeShapeType="1"/>
          </p:cNvSpPr>
          <p:nvPr/>
        </p:nvSpPr>
        <p:spPr bwMode="auto">
          <a:xfrm flipV="1">
            <a:off x="2627313" y="2500312"/>
            <a:ext cx="360362" cy="92868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165896" name="Rectangle 21"/>
          <p:cNvSpPr>
            <a:spLocks noChangeArrowheads="1"/>
          </p:cNvSpPr>
          <p:nvPr/>
        </p:nvSpPr>
        <p:spPr bwMode="auto">
          <a:xfrm rot="-1827534">
            <a:off x="2555875" y="1773238"/>
            <a:ext cx="719138" cy="5762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s-ES"/>
              <a:t>Ag</a:t>
            </a:r>
          </a:p>
        </p:txBody>
      </p:sp>
      <p:sp>
        <p:nvSpPr>
          <p:cNvPr id="165897" name="Text Box 22"/>
          <p:cNvSpPr txBox="1">
            <a:spLocks noChangeArrowheads="1"/>
          </p:cNvSpPr>
          <p:nvPr/>
        </p:nvSpPr>
        <p:spPr bwMode="auto">
          <a:xfrm>
            <a:off x="3601838" y="1614072"/>
            <a:ext cx="94769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 sz="1600" b="1" dirty="0" err="1"/>
              <a:t>Epitopo</a:t>
            </a:r>
            <a:endParaRPr lang="es-ES" sz="1600" b="1" dirty="0"/>
          </a:p>
        </p:txBody>
      </p:sp>
      <p:sp>
        <p:nvSpPr>
          <p:cNvPr id="165898" name="Line 23"/>
          <p:cNvSpPr>
            <a:spLocks noChangeShapeType="1"/>
          </p:cNvSpPr>
          <p:nvPr/>
        </p:nvSpPr>
        <p:spPr bwMode="auto">
          <a:xfrm flipV="1">
            <a:off x="3276600" y="1916113"/>
            <a:ext cx="574675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165899" name="Oval 24"/>
          <p:cNvSpPr>
            <a:spLocks noChangeArrowheads="1"/>
          </p:cNvSpPr>
          <p:nvPr/>
        </p:nvSpPr>
        <p:spPr bwMode="auto">
          <a:xfrm>
            <a:off x="2843213" y="2349500"/>
            <a:ext cx="144462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165900" name="Oval 25"/>
          <p:cNvSpPr>
            <a:spLocks noChangeArrowheads="1"/>
          </p:cNvSpPr>
          <p:nvPr/>
        </p:nvSpPr>
        <p:spPr bwMode="auto">
          <a:xfrm>
            <a:off x="3203575" y="2133600"/>
            <a:ext cx="144463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165901" name="Rectangle 26"/>
          <p:cNvSpPr>
            <a:spLocks noChangeArrowheads="1"/>
          </p:cNvSpPr>
          <p:nvPr/>
        </p:nvSpPr>
        <p:spPr bwMode="auto">
          <a:xfrm rot="1938186">
            <a:off x="5508625" y="1773238"/>
            <a:ext cx="719138" cy="5762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s-ES"/>
              <a:t>Ag</a:t>
            </a:r>
          </a:p>
        </p:txBody>
      </p:sp>
      <p:sp>
        <p:nvSpPr>
          <p:cNvPr id="165902" name="Oval 27"/>
          <p:cNvSpPr>
            <a:spLocks noChangeArrowheads="1"/>
          </p:cNvSpPr>
          <p:nvPr/>
        </p:nvSpPr>
        <p:spPr bwMode="auto">
          <a:xfrm>
            <a:off x="5435600" y="2133600"/>
            <a:ext cx="144463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165903" name="Oval 28"/>
          <p:cNvSpPr>
            <a:spLocks noChangeArrowheads="1"/>
          </p:cNvSpPr>
          <p:nvPr/>
        </p:nvSpPr>
        <p:spPr bwMode="auto">
          <a:xfrm>
            <a:off x="5867400" y="2349500"/>
            <a:ext cx="144463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98333" name="Text Box 29"/>
          <p:cNvSpPr txBox="1">
            <a:spLocks noChangeArrowheads="1"/>
          </p:cNvSpPr>
          <p:nvPr/>
        </p:nvSpPr>
        <p:spPr bwMode="auto">
          <a:xfrm>
            <a:off x="2051050" y="5876925"/>
            <a:ext cx="4819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s-ES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Interacción antígeno – anticuerpo (valencia 2)</a:t>
            </a:r>
          </a:p>
        </p:txBody>
      </p:sp>
      <p:sp>
        <p:nvSpPr>
          <p:cNvPr id="165905" name="Oval 30"/>
          <p:cNvSpPr>
            <a:spLocks noChangeArrowheads="1"/>
          </p:cNvSpPr>
          <p:nvPr/>
        </p:nvSpPr>
        <p:spPr bwMode="auto">
          <a:xfrm>
            <a:off x="5076825" y="4524375"/>
            <a:ext cx="658813" cy="560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s-ES"/>
          </a:p>
        </p:txBody>
      </p:sp>
      <p:sp>
        <p:nvSpPr>
          <p:cNvPr id="165906" name="Oval 31"/>
          <p:cNvSpPr>
            <a:spLocks noChangeArrowheads="1"/>
          </p:cNvSpPr>
          <p:nvPr/>
        </p:nvSpPr>
        <p:spPr bwMode="auto">
          <a:xfrm>
            <a:off x="3219449" y="4524375"/>
            <a:ext cx="631825" cy="561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es-ES"/>
          </a:p>
        </p:txBody>
      </p:sp>
      <p:sp>
        <p:nvSpPr>
          <p:cNvPr id="165907" name="Line 32"/>
          <p:cNvSpPr>
            <a:spLocks noChangeShapeType="1"/>
          </p:cNvSpPr>
          <p:nvPr/>
        </p:nvSpPr>
        <p:spPr bwMode="auto">
          <a:xfrm>
            <a:off x="3779838" y="4797425"/>
            <a:ext cx="360362" cy="0"/>
          </a:xfrm>
          <a:prstGeom prst="line">
            <a:avLst/>
          </a:prstGeom>
          <a:noFill/>
          <a:ln w="666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s-ES"/>
          </a:p>
        </p:txBody>
      </p:sp>
      <p:sp>
        <p:nvSpPr>
          <p:cNvPr id="165908" name="Line 33"/>
          <p:cNvSpPr>
            <a:spLocks noChangeShapeType="1"/>
          </p:cNvSpPr>
          <p:nvPr/>
        </p:nvSpPr>
        <p:spPr bwMode="auto">
          <a:xfrm>
            <a:off x="4787900" y="4797425"/>
            <a:ext cx="360363" cy="0"/>
          </a:xfrm>
          <a:prstGeom prst="line">
            <a:avLst/>
          </a:prstGeom>
          <a:noFill/>
          <a:ln w="666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s-ES"/>
          </a:p>
        </p:txBody>
      </p:sp>
      <p:sp>
        <p:nvSpPr>
          <p:cNvPr id="165909" name="Line 20"/>
          <p:cNvSpPr>
            <a:spLocks noChangeShapeType="1"/>
          </p:cNvSpPr>
          <p:nvPr/>
        </p:nvSpPr>
        <p:spPr bwMode="auto">
          <a:xfrm flipH="1">
            <a:off x="5857875" y="4143375"/>
            <a:ext cx="1428750" cy="500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165910" name="Text Box 19"/>
          <p:cNvSpPr txBox="1">
            <a:spLocks noChangeArrowheads="1"/>
          </p:cNvSpPr>
          <p:nvPr/>
        </p:nvSpPr>
        <p:spPr bwMode="auto">
          <a:xfrm>
            <a:off x="7215188" y="3929063"/>
            <a:ext cx="1928812" cy="2308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" b="1">
                <a:latin typeface="Calibri" pitchFamily="34" charset="0"/>
              </a:rPr>
              <a:t>Fracción glucídica.</a:t>
            </a:r>
            <a:r>
              <a:rPr lang="es-ES">
                <a:latin typeface="Calibri" pitchFamily="34" charset="0"/>
              </a:rPr>
              <a:t> </a:t>
            </a:r>
          </a:p>
          <a:p>
            <a:endParaRPr lang="es-ES">
              <a:latin typeface="Calibri" pitchFamily="34" charset="0"/>
            </a:endParaRPr>
          </a:p>
          <a:p>
            <a:r>
              <a:rPr lang="es-ES">
                <a:latin typeface="Calibri" pitchFamily="34" charset="0"/>
              </a:rPr>
              <a:t>Se trata de una </a:t>
            </a:r>
            <a:r>
              <a:rPr lang="es-ES" b="1">
                <a:solidFill>
                  <a:srgbClr val="FF0000"/>
                </a:solidFill>
                <a:latin typeface="Calibri" pitchFamily="34" charset="0"/>
              </a:rPr>
              <a:t>glucoproteína </a:t>
            </a:r>
            <a:r>
              <a:rPr lang="es-ES">
                <a:latin typeface="Calibri" pitchFamily="34" charset="0"/>
              </a:rPr>
              <a:t>globular con </a:t>
            </a:r>
          </a:p>
          <a:p>
            <a:r>
              <a:rPr lang="es-ES">
                <a:latin typeface="Calibri" pitchFamily="34" charset="0"/>
              </a:rPr>
              <a:t>estructura 4ª mantenida por </a:t>
            </a:r>
            <a:r>
              <a:rPr lang="es-ES" b="1">
                <a:latin typeface="Calibri" pitchFamily="34" charset="0"/>
              </a:rPr>
              <a:t>puentes disulfuro</a:t>
            </a:r>
          </a:p>
        </p:txBody>
      </p:sp>
      <p:sp>
        <p:nvSpPr>
          <p:cNvPr id="165911" name="Line 20"/>
          <p:cNvSpPr>
            <a:spLocks noChangeShapeType="1"/>
          </p:cNvSpPr>
          <p:nvPr/>
        </p:nvSpPr>
        <p:spPr bwMode="auto">
          <a:xfrm flipH="1" flipV="1">
            <a:off x="4500563" y="3857625"/>
            <a:ext cx="2786062" cy="2143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165912" name="Line 20"/>
          <p:cNvSpPr>
            <a:spLocks noChangeShapeType="1"/>
          </p:cNvSpPr>
          <p:nvPr/>
        </p:nvSpPr>
        <p:spPr bwMode="auto">
          <a:xfrm flipV="1">
            <a:off x="4929188" y="3571875"/>
            <a:ext cx="71437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165913" name="Line 20"/>
          <p:cNvSpPr>
            <a:spLocks noChangeShapeType="1"/>
          </p:cNvSpPr>
          <p:nvPr/>
        </p:nvSpPr>
        <p:spPr bwMode="auto">
          <a:xfrm flipH="1">
            <a:off x="6000750" y="1071563"/>
            <a:ext cx="1500188" cy="9286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26" name="Text Box 19"/>
          <p:cNvSpPr txBox="1">
            <a:spLocks noChangeArrowheads="1"/>
          </p:cNvSpPr>
          <p:nvPr/>
        </p:nvSpPr>
        <p:spPr bwMode="auto">
          <a:xfrm>
            <a:off x="7429500" y="857250"/>
            <a:ext cx="1571625" cy="14779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s-ES" b="1" dirty="0">
                <a:latin typeface="Calibri" pitchFamily="34" charset="0"/>
              </a:rPr>
              <a:t>Antígeno libre o formando parte de una partícula o célula</a:t>
            </a:r>
          </a:p>
        </p:txBody>
      </p:sp>
      <p:sp>
        <p:nvSpPr>
          <p:cNvPr id="27" name="26 Elipse"/>
          <p:cNvSpPr/>
          <p:nvPr/>
        </p:nvSpPr>
        <p:spPr>
          <a:xfrm>
            <a:off x="7572375" y="2500313"/>
            <a:ext cx="1000125" cy="7143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165916" name="Rectangle 26"/>
          <p:cNvSpPr>
            <a:spLocks noChangeArrowheads="1"/>
          </p:cNvSpPr>
          <p:nvPr/>
        </p:nvSpPr>
        <p:spPr bwMode="auto">
          <a:xfrm rot="1938186">
            <a:off x="7742238" y="3128963"/>
            <a:ext cx="266700" cy="1793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s-ES"/>
              <a:t>Ag</a:t>
            </a:r>
          </a:p>
        </p:txBody>
      </p:sp>
      <p:sp>
        <p:nvSpPr>
          <p:cNvPr id="165917" name="Oval 27"/>
          <p:cNvSpPr>
            <a:spLocks noChangeArrowheads="1"/>
          </p:cNvSpPr>
          <p:nvPr/>
        </p:nvSpPr>
        <p:spPr bwMode="auto">
          <a:xfrm>
            <a:off x="7715250" y="3214688"/>
            <a:ext cx="71438" cy="714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165918" name="Oval 27"/>
          <p:cNvSpPr>
            <a:spLocks noChangeArrowheads="1"/>
          </p:cNvSpPr>
          <p:nvPr/>
        </p:nvSpPr>
        <p:spPr bwMode="auto">
          <a:xfrm>
            <a:off x="7858125" y="3286125"/>
            <a:ext cx="71438" cy="714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31" name="30 Elipse"/>
          <p:cNvSpPr/>
          <p:nvPr/>
        </p:nvSpPr>
        <p:spPr>
          <a:xfrm>
            <a:off x="8286750" y="2786063"/>
            <a:ext cx="142875" cy="21431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165920" name="Line 20"/>
          <p:cNvSpPr>
            <a:spLocks noChangeShapeType="1"/>
          </p:cNvSpPr>
          <p:nvPr/>
        </p:nvSpPr>
        <p:spPr bwMode="auto">
          <a:xfrm>
            <a:off x="7786688" y="2214563"/>
            <a:ext cx="285750" cy="642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pic>
        <p:nvPicPr>
          <p:cNvPr id="33" name="2 Imagen" descr="http://upload.wikimedia.org/wikipedia/commons/thumb/3/3b/Inmunoglobulina.png/320px-Inmunoglobulina.png"/>
          <p:cNvPicPr>
            <a:picLocks noChangeAspect="1" noChangeArrowheads="1"/>
          </p:cNvPicPr>
          <p:nvPr/>
        </p:nvPicPr>
        <p:blipFill>
          <a:blip r:embed="rId4" r:link="rId5" cstate="print"/>
          <a:srcRect/>
          <a:stretch>
            <a:fillRect/>
          </a:stretch>
        </p:blipFill>
        <p:spPr bwMode="auto">
          <a:xfrm>
            <a:off x="229033" y="145928"/>
            <a:ext cx="981284" cy="92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3 Imagen" descr="http://www.wikillerato.org/images/b/b5/IgG_humana_PDB.png"/>
          <p:cNvPicPr>
            <a:picLocks noChangeAspect="1" noChangeArrowheads="1"/>
          </p:cNvPicPr>
          <p:nvPr/>
        </p:nvPicPr>
        <p:blipFill>
          <a:blip r:embed="rId6" r:link="rId7" cstate="print"/>
          <a:srcRect b="15460"/>
          <a:stretch>
            <a:fillRect/>
          </a:stretch>
        </p:blipFill>
        <p:spPr bwMode="auto">
          <a:xfrm>
            <a:off x="185116" y="1192571"/>
            <a:ext cx="1217269" cy="1092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Elipse 1"/>
          <p:cNvSpPr/>
          <p:nvPr/>
        </p:nvSpPr>
        <p:spPr>
          <a:xfrm>
            <a:off x="2643189" y="2741176"/>
            <a:ext cx="3643312" cy="325957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" name="Conector recto de flecha 3"/>
          <p:cNvCxnSpPr/>
          <p:nvPr/>
        </p:nvCxnSpPr>
        <p:spPr>
          <a:xfrm flipH="1">
            <a:off x="6156178" y="3576559"/>
            <a:ext cx="1154262" cy="2014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7310440" y="3400560"/>
            <a:ext cx="1672253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Región común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3" name="Elipse 42"/>
          <p:cNvSpPr/>
          <p:nvPr/>
        </p:nvSpPr>
        <p:spPr>
          <a:xfrm>
            <a:off x="2092632" y="283517"/>
            <a:ext cx="2203144" cy="27613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Elipse 43"/>
          <p:cNvSpPr/>
          <p:nvPr/>
        </p:nvSpPr>
        <p:spPr>
          <a:xfrm>
            <a:off x="4684866" y="307135"/>
            <a:ext cx="2203144" cy="27613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CuadroTexto 44"/>
          <p:cNvSpPr txBox="1"/>
          <p:nvPr/>
        </p:nvSpPr>
        <p:spPr>
          <a:xfrm>
            <a:off x="3713406" y="3119"/>
            <a:ext cx="1787669" cy="369332"/>
          </a:xfrm>
          <a:prstGeom prst="rect">
            <a:avLst/>
          </a:prstGeom>
          <a:solidFill>
            <a:srgbClr val="99009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Región variable</a:t>
            </a:r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46" name="Conector recto de flecha 45"/>
          <p:cNvCxnSpPr>
            <a:endCxn id="43" idx="7"/>
          </p:cNvCxnSpPr>
          <p:nvPr/>
        </p:nvCxnSpPr>
        <p:spPr>
          <a:xfrm flipH="1">
            <a:off x="3973133" y="371912"/>
            <a:ext cx="538634" cy="3159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/>
          <p:cNvCxnSpPr>
            <a:stCxn id="45" idx="2"/>
            <a:endCxn id="44" idx="1"/>
          </p:cNvCxnSpPr>
          <p:nvPr/>
        </p:nvCxnSpPr>
        <p:spPr>
          <a:xfrm>
            <a:off x="4607241" y="372451"/>
            <a:ext cx="400268" cy="3390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11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43" grpId="0" animBg="1"/>
      <p:bldP spid="44" grpId="0" animBg="1"/>
      <p:bldP spid="4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46993" y="981209"/>
            <a:ext cx="2510695" cy="2510695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9572" y="260648"/>
            <a:ext cx="87288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0" hangingPunct="0"/>
            <a:r>
              <a:rPr lang="es-ES" dirty="0" smtClean="0"/>
              <a:t>a) ¿De </a:t>
            </a:r>
            <a:r>
              <a:rPr lang="es-ES" dirty="0"/>
              <a:t>qué manera </a:t>
            </a:r>
            <a:r>
              <a:rPr lang="es-ES" dirty="0" smtClean="0"/>
              <a:t>las inmunoglobulinas (anticuerpos) </a:t>
            </a:r>
            <a:r>
              <a:rPr lang="es-ES" dirty="0"/>
              <a:t>impedirían la dispersión de virus o bacterias por el organismo</a:t>
            </a:r>
            <a:r>
              <a:rPr lang="es-ES" dirty="0" smtClean="0"/>
              <a:t>? </a:t>
            </a:r>
            <a:r>
              <a:rPr lang="es-ES" dirty="0"/>
              <a:t>Razona la respuesta</a:t>
            </a:r>
            <a:r>
              <a:rPr lang="es-ES" dirty="0" smtClean="0"/>
              <a:t> b) </a:t>
            </a:r>
            <a:r>
              <a:rPr lang="es-ES" b="1" dirty="0"/>
              <a:t>Enumera </a:t>
            </a:r>
            <a:r>
              <a:rPr lang="es-ES" dirty="0"/>
              <a:t>los diferentes tipos de inmunoglobulinas que </a:t>
            </a:r>
            <a:r>
              <a:rPr lang="es-ES" dirty="0" smtClean="0"/>
              <a:t>conozcas.</a:t>
            </a:r>
            <a:endParaRPr lang="es-ES" dirty="0"/>
          </a:p>
        </p:txBody>
      </p:sp>
      <p:sp>
        <p:nvSpPr>
          <p:cNvPr id="3" name="Text Box 9"/>
          <p:cNvSpPr txBox="1">
            <a:spLocks noChangeArrowheads="1"/>
          </p:cNvSpPr>
          <p:nvPr/>
        </p:nvSpPr>
        <p:spPr bwMode="auto">
          <a:xfrm>
            <a:off x="246557" y="3441680"/>
            <a:ext cx="9144000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Neutralización: </a:t>
            </a:r>
            <a:r>
              <a:rPr kumimoji="0" lang="es-ES" sz="18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charset="0"/>
                <a:ea typeface="+mn-ea"/>
                <a:cs typeface="+mn-cs"/>
              </a:rPr>
              <a:t>Unión a </a:t>
            </a:r>
            <a:r>
              <a:rPr kumimoji="0" lang="es-ES" sz="180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Arial" charset="0"/>
                <a:ea typeface="+mn-ea"/>
                <a:cs typeface="+mn-cs"/>
              </a:rPr>
              <a:t>cápsides</a:t>
            </a:r>
            <a:r>
              <a:rPr kumimoji="0" lang="es-ES" sz="18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charset="0"/>
                <a:ea typeface="+mn-ea"/>
                <a:cs typeface="+mn-cs"/>
              </a:rPr>
              <a:t> de virus impidiendo la unión a la célula a la que infectan  o a </a:t>
            </a:r>
            <a:r>
              <a:rPr kumimoji="0" lang="es-ES" sz="180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Arial" charset="0"/>
                <a:ea typeface="+mn-ea"/>
                <a:cs typeface="+mn-cs"/>
              </a:rPr>
              <a:t>exotóxinas</a:t>
            </a:r>
            <a:r>
              <a:rPr kumimoji="0" lang="es-ES" sz="18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charset="0"/>
                <a:ea typeface="+mn-ea"/>
                <a:cs typeface="+mn-cs"/>
              </a:rPr>
              <a:t> bacterianas, inactivándolas.</a:t>
            </a:r>
            <a:endParaRPr kumimoji="0" lang="es-ES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Precipitación: </a:t>
            </a:r>
            <a:r>
              <a:rPr kumimoji="0" lang="es-ES" sz="18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charset="0"/>
                <a:ea typeface="+mn-ea"/>
                <a:cs typeface="+mn-cs"/>
              </a:rPr>
              <a:t>Los Ac se unen a partículas </a:t>
            </a:r>
            <a:r>
              <a:rPr kumimoji="0" lang="es-ES" sz="1800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solubles</a:t>
            </a:r>
            <a:r>
              <a:rPr kumimoji="0" lang="es-ES" sz="18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charset="0"/>
                <a:ea typeface="+mn-ea"/>
                <a:cs typeface="+mn-cs"/>
              </a:rPr>
              <a:t> (toxinas,</a:t>
            </a:r>
            <a:r>
              <a:rPr kumimoji="0" lang="es-ES" sz="180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Arial" charset="0"/>
                <a:ea typeface="+mn-ea"/>
                <a:cs typeface="+mn-cs"/>
              </a:rPr>
              <a:t> partícula víricas,…) con valencia 2 , formando mezclas que precipitan.</a:t>
            </a:r>
            <a:r>
              <a:rPr kumimoji="0" lang="es-ES" sz="18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endParaRPr kumimoji="0" lang="es-ES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Aglutinación: </a:t>
            </a:r>
            <a:r>
              <a:rPr kumimoji="0" lang="es-ES" sz="18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A los Ac se unen a antígenos </a:t>
            </a:r>
            <a:r>
              <a:rPr kumimoji="0" lang="es-ES" sz="1800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celulares insolubles</a:t>
            </a:r>
            <a:r>
              <a:rPr kumimoji="0" lang="es-ES" sz="18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, formándose aglutinados que precipitan, ej. Aglutinación de </a:t>
            </a:r>
            <a:r>
              <a:rPr kumimoji="0" lang="es-ES" sz="180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</a:rPr>
              <a:t>eritocitos</a:t>
            </a:r>
            <a:r>
              <a:rPr lang="es-ES" noProof="0" dirty="0" smtClean="0"/>
              <a:t> por transfusión de grupo incompatible.</a:t>
            </a:r>
            <a:endParaRPr kumimoji="0" lang="es-ES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Opsonización</a:t>
            </a:r>
            <a:r>
              <a:rPr kumimoji="0" lang="es-E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: </a:t>
            </a:r>
            <a:r>
              <a:rPr kumimoji="0" lang="es-ES" sz="18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charset="0"/>
                <a:ea typeface="+mn-ea"/>
                <a:cs typeface="+mn-cs"/>
              </a:rPr>
              <a:t>El antígeno </a:t>
            </a:r>
            <a:r>
              <a:rPr kumimoji="0" lang="es-ES" sz="180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Arial" charset="0"/>
                <a:ea typeface="+mn-ea"/>
                <a:cs typeface="+mn-cs"/>
              </a:rPr>
              <a:t>opsonizado</a:t>
            </a:r>
            <a:r>
              <a:rPr kumimoji="0" lang="es-ES" sz="180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Arial" charset="0"/>
                <a:ea typeface="+mn-ea"/>
                <a:cs typeface="+mn-cs"/>
              </a:rPr>
              <a:t> es reconocido inespecíficamente por el fagocito ya que este se une a través de receptores a la parte común de los Ac , </a:t>
            </a:r>
            <a:r>
              <a:rPr kumimoji="0" lang="es-ES" sz="1800" i="0" u="none" strike="noStrike" kern="1200" cap="none" spc="0" normalizeH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facilitando la fagocitosis</a:t>
            </a:r>
            <a:r>
              <a:rPr kumimoji="0" lang="es-ES" sz="180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Arial" charset="0"/>
                <a:ea typeface="+mn-ea"/>
                <a:cs typeface="+mn-cs"/>
              </a:rPr>
              <a:t>.</a:t>
            </a:r>
            <a:endParaRPr kumimoji="0" lang="es-ES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Activación del </a:t>
            </a:r>
            <a:r>
              <a:rPr kumimoji="0" lang="es-E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complemento: </a:t>
            </a:r>
            <a:r>
              <a:rPr kumimoji="0" lang="es-ES" sz="18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charset="0"/>
                <a:ea typeface="+mn-ea"/>
                <a:cs typeface="+mn-cs"/>
              </a:rPr>
              <a:t>La vía clásica actúa a partir de complejos Ag-Ac desencadenando procesos </a:t>
            </a:r>
            <a:r>
              <a:rPr kumimoji="0" lang="es-ES" sz="1800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inflamatorios, </a:t>
            </a:r>
            <a:r>
              <a:rPr kumimoji="0" lang="es-ES" sz="180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opsonización</a:t>
            </a:r>
            <a:r>
              <a:rPr kumimoji="0" lang="es-ES" sz="1800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o lisis celular</a:t>
            </a:r>
            <a:r>
              <a:rPr kumimoji="0" lang="es-ES" sz="1800" i="0" u="none" strike="noStrike" kern="1200" cap="none" spc="0" normalizeH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s-ES" sz="180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Arial" charset="0"/>
                <a:ea typeface="+mn-ea"/>
                <a:cs typeface="+mn-cs"/>
              </a:rPr>
              <a:t>.</a:t>
            </a:r>
            <a:endParaRPr kumimoji="0" lang="es-ES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4" name="Picture 5" descr="anticuerpo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395" y="1155321"/>
            <a:ext cx="3059112" cy="200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uadroTexto 6"/>
          <p:cNvSpPr txBox="1"/>
          <p:nvPr/>
        </p:nvSpPr>
        <p:spPr>
          <a:xfrm>
            <a:off x="718619" y="3133783"/>
            <a:ext cx="6596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(1)            (2)             (3)                    (4)                                 (5)</a:t>
            </a:r>
            <a:endParaRPr lang="es-ES" dirty="0"/>
          </a:p>
        </p:txBody>
      </p:sp>
      <p:sp>
        <p:nvSpPr>
          <p:cNvPr id="9" name="Rectángulo 8"/>
          <p:cNvSpPr/>
          <p:nvPr/>
        </p:nvSpPr>
        <p:spPr>
          <a:xfrm>
            <a:off x="19572" y="3210208"/>
            <a:ext cx="453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a) 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50726" y="1378331"/>
            <a:ext cx="2596267" cy="154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2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9572" y="260648"/>
            <a:ext cx="87288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0" hangingPunct="0"/>
            <a:r>
              <a:rPr lang="es-ES" dirty="0" smtClean="0"/>
              <a:t>a) ¿De </a:t>
            </a:r>
            <a:r>
              <a:rPr lang="es-ES" dirty="0"/>
              <a:t>qué manera </a:t>
            </a:r>
            <a:r>
              <a:rPr lang="es-ES" dirty="0" smtClean="0"/>
              <a:t>las inmunoglobulinas (anticuerpos) </a:t>
            </a:r>
            <a:r>
              <a:rPr lang="es-ES" dirty="0"/>
              <a:t>impedirían la dispersión de virus o bacterias por el organismo</a:t>
            </a:r>
            <a:r>
              <a:rPr lang="es-ES" dirty="0" smtClean="0"/>
              <a:t>? </a:t>
            </a:r>
            <a:r>
              <a:rPr lang="es-ES" dirty="0"/>
              <a:t>Razona la respuesta</a:t>
            </a:r>
            <a:r>
              <a:rPr lang="es-ES" dirty="0" smtClean="0"/>
              <a:t> b) </a:t>
            </a:r>
            <a:r>
              <a:rPr lang="es-ES" b="1" dirty="0"/>
              <a:t>Enumera </a:t>
            </a:r>
            <a:r>
              <a:rPr lang="es-ES" dirty="0"/>
              <a:t>los diferentes tipos de inmunoglobulinas que </a:t>
            </a:r>
            <a:r>
              <a:rPr lang="es-ES" dirty="0" smtClean="0"/>
              <a:t>conozcas.</a:t>
            </a:r>
            <a:endParaRPr lang="es-ES" dirty="0"/>
          </a:p>
        </p:txBody>
      </p:sp>
      <p:pic>
        <p:nvPicPr>
          <p:cNvPr id="4" name="Picture 5" descr="anticuerpo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394" y="1155321"/>
            <a:ext cx="7534025" cy="493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0112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Line 59"/>
          <p:cNvSpPr>
            <a:spLocks noChangeShapeType="1"/>
          </p:cNvSpPr>
          <p:nvPr/>
        </p:nvSpPr>
        <p:spPr bwMode="auto">
          <a:xfrm flipH="1">
            <a:off x="7188209" y="4356108"/>
            <a:ext cx="409872" cy="1736717"/>
          </a:xfrm>
          <a:prstGeom prst="line">
            <a:avLst/>
          </a:prstGeom>
          <a:noFill/>
          <a:ln w="50800">
            <a:solidFill>
              <a:srgbClr val="FF6600"/>
            </a:solidFill>
            <a:round/>
            <a:headEnd/>
            <a:tailEnd type="stealth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2355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7422" y="2071678"/>
            <a:ext cx="77152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9" name="68 Imagen"/>
          <p:cNvPicPr/>
          <p:nvPr/>
        </p:nvPicPr>
        <p:blipFill>
          <a:blip r:embed="rId4" cstate="print"/>
          <a:srcRect l="29990" r="22025" b="31142"/>
          <a:stretch>
            <a:fillRect/>
          </a:stretch>
        </p:blipFill>
        <p:spPr bwMode="auto">
          <a:xfrm>
            <a:off x="5357818" y="5072074"/>
            <a:ext cx="571504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28274" y="4001665"/>
            <a:ext cx="500066" cy="506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74" name="Line 90"/>
          <p:cNvSpPr>
            <a:spLocks noChangeShapeType="1"/>
          </p:cNvSpPr>
          <p:nvPr/>
        </p:nvSpPr>
        <p:spPr bwMode="auto">
          <a:xfrm>
            <a:off x="4284663" y="692150"/>
            <a:ext cx="0" cy="433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2987675" y="115888"/>
            <a:ext cx="2838450" cy="576262"/>
          </a:xfrm>
          <a:prstGeom prst="rect">
            <a:avLst/>
          </a:prstGeom>
          <a:solidFill>
            <a:srgbClr val="FFCC99">
              <a:alpha val="50195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LAS DEFENSAS Y </a:t>
            </a: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EL SISTEMA INMUNITARIO</a:t>
            </a: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26979" name="Text Box 3"/>
          <p:cNvSpPr txBox="1">
            <a:spLocks noChangeArrowheads="1"/>
          </p:cNvSpPr>
          <p:nvPr/>
        </p:nvSpPr>
        <p:spPr bwMode="auto">
          <a:xfrm>
            <a:off x="430200" y="2528566"/>
            <a:ext cx="1543050" cy="517525"/>
          </a:xfrm>
          <a:prstGeom prst="rect">
            <a:avLst/>
          </a:prstGeom>
          <a:solidFill>
            <a:srgbClr val="FFFF99">
              <a:alpha val="50195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Arial" charset="0"/>
              </a:rPr>
              <a:t>Barreras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Pasivas (externas)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26980" name="Text Box 4"/>
          <p:cNvSpPr txBox="1">
            <a:spLocks noChangeArrowheads="1"/>
          </p:cNvSpPr>
          <p:nvPr/>
        </p:nvSpPr>
        <p:spPr bwMode="auto">
          <a:xfrm>
            <a:off x="1857356" y="1357298"/>
            <a:ext cx="2736850" cy="517525"/>
          </a:xfrm>
          <a:prstGeom prst="rect">
            <a:avLst/>
          </a:prstGeom>
          <a:solidFill>
            <a:srgbClr val="CCFFFF">
              <a:alpha val="50195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Respuesta inmunitaria inespecífica o INNATA 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26981" name="Text Box 5"/>
          <p:cNvSpPr txBox="1">
            <a:spLocks noChangeArrowheads="1"/>
          </p:cNvSpPr>
          <p:nvPr/>
        </p:nvSpPr>
        <p:spPr bwMode="auto">
          <a:xfrm>
            <a:off x="5580063" y="1268413"/>
            <a:ext cx="2592387" cy="517525"/>
          </a:xfrm>
          <a:prstGeom prst="rect">
            <a:avLst/>
          </a:prstGeom>
          <a:solidFill>
            <a:srgbClr val="CCFFCC">
              <a:alpha val="50195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Respuesta inmunitaria específica o ADAPTATIVA (internas)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26982" name="Text Box 6"/>
          <p:cNvSpPr txBox="1">
            <a:spLocks noChangeArrowheads="1"/>
          </p:cNvSpPr>
          <p:nvPr/>
        </p:nvSpPr>
        <p:spPr bwMode="auto">
          <a:xfrm>
            <a:off x="418452" y="3261332"/>
            <a:ext cx="1357322" cy="717800"/>
          </a:xfrm>
          <a:prstGeom prst="rect">
            <a:avLst/>
          </a:prstGeom>
          <a:solidFill>
            <a:srgbClr val="FFFF99">
              <a:alpha val="50195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Arial" charset="0"/>
              </a:rPr>
              <a:t>Piel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Arial" charset="0"/>
              </a:rPr>
              <a:t>Mucosas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Arial" charset="0"/>
              </a:rPr>
              <a:t>Jugos digestivos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Arial" charset="0"/>
              </a:rPr>
              <a:t>Flora microbiana</a:t>
            </a:r>
            <a:endParaRPr kumimoji="0" lang="es-ES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Arial" charset="0"/>
            </a:endParaRPr>
          </a:p>
        </p:txBody>
      </p:sp>
      <p:sp>
        <p:nvSpPr>
          <p:cNvPr id="126984" name="Text Box 8"/>
          <p:cNvSpPr txBox="1">
            <a:spLocks noChangeArrowheads="1"/>
          </p:cNvSpPr>
          <p:nvPr/>
        </p:nvSpPr>
        <p:spPr bwMode="auto">
          <a:xfrm>
            <a:off x="2786050" y="3643314"/>
            <a:ext cx="1187450" cy="311150"/>
          </a:xfrm>
          <a:prstGeom prst="rect">
            <a:avLst/>
          </a:prstGeom>
          <a:solidFill>
            <a:srgbClr val="CCFFFF">
              <a:alpha val="50195"/>
            </a:srgbClr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Fagocitosis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26987" name="Text Box 11"/>
          <p:cNvSpPr txBox="1">
            <a:spLocks noChangeArrowheads="1"/>
          </p:cNvSpPr>
          <p:nvPr/>
        </p:nvSpPr>
        <p:spPr bwMode="auto">
          <a:xfrm>
            <a:off x="1643042" y="5143512"/>
            <a:ext cx="1214446" cy="357190"/>
          </a:xfrm>
          <a:prstGeom prst="rect">
            <a:avLst/>
          </a:prstGeom>
          <a:solidFill>
            <a:srgbClr val="CCFFFF">
              <a:alpha val="50195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F</a:t>
            </a: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agocitos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26990" name="Text Box 14"/>
          <p:cNvSpPr txBox="1">
            <a:spLocks noChangeArrowheads="1"/>
          </p:cNvSpPr>
          <p:nvPr/>
        </p:nvSpPr>
        <p:spPr bwMode="auto">
          <a:xfrm>
            <a:off x="6516688" y="2349500"/>
            <a:ext cx="1187450" cy="723900"/>
          </a:xfrm>
          <a:prstGeom prst="rect">
            <a:avLst/>
          </a:prstGeom>
          <a:solidFill>
            <a:srgbClr val="CCFFCC">
              <a:alpha val="50195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Respuesta específica </a:t>
            </a:r>
            <a:endParaRPr kumimoji="0" lang="es-E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humoral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26991" name="Text Box 15"/>
          <p:cNvSpPr txBox="1">
            <a:spLocks noChangeArrowheads="1"/>
          </p:cNvSpPr>
          <p:nvPr/>
        </p:nvSpPr>
        <p:spPr bwMode="auto">
          <a:xfrm>
            <a:off x="7812088" y="2349500"/>
            <a:ext cx="1187450" cy="723900"/>
          </a:xfrm>
          <a:prstGeom prst="rect">
            <a:avLst/>
          </a:prstGeom>
          <a:solidFill>
            <a:srgbClr val="CCFFCC">
              <a:alpha val="50195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Respuesta específica </a:t>
            </a:r>
            <a:endParaRPr kumimoji="0" lang="es-E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celular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26992" name="Text Box 16"/>
          <p:cNvSpPr txBox="1">
            <a:spLocks noChangeArrowheads="1"/>
          </p:cNvSpPr>
          <p:nvPr/>
        </p:nvSpPr>
        <p:spPr bwMode="auto">
          <a:xfrm>
            <a:off x="7358082" y="3643314"/>
            <a:ext cx="1187450" cy="712794"/>
          </a:xfrm>
          <a:prstGeom prst="rect">
            <a:avLst/>
          </a:prstGeom>
          <a:solidFill>
            <a:srgbClr val="CCFFCC">
              <a:alpha val="50195"/>
            </a:srgbClr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Arial" charset="0"/>
              </a:rPr>
              <a:t>Linfocitos </a:t>
            </a:r>
            <a:r>
              <a:rPr kumimoji="0" lang="es-E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Arial" charset="0"/>
              </a:rPr>
              <a:t>T4</a:t>
            </a:r>
            <a:endParaRPr kumimoji="0" lang="es-E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Arial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(cooperadores)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26994" name="Text Box 18"/>
          <p:cNvSpPr txBox="1">
            <a:spLocks noChangeArrowheads="1"/>
          </p:cNvSpPr>
          <p:nvPr/>
        </p:nvSpPr>
        <p:spPr bwMode="auto">
          <a:xfrm>
            <a:off x="4572000" y="3643314"/>
            <a:ext cx="1187450" cy="311150"/>
          </a:xfrm>
          <a:prstGeom prst="rect">
            <a:avLst/>
          </a:prstGeom>
          <a:solidFill>
            <a:srgbClr val="CCFFCC">
              <a:alpha val="50195"/>
            </a:srgbClr>
          </a:solidFill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Arial" charset="0"/>
              </a:rPr>
              <a:t>Linfocitos B</a:t>
            </a: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26996" name="Text Box 20"/>
          <p:cNvSpPr txBox="1">
            <a:spLocks noChangeArrowheads="1"/>
          </p:cNvSpPr>
          <p:nvPr/>
        </p:nvSpPr>
        <p:spPr bwMode="auto">
          <a:xfrm>
            <a:off x="3286116" y="5214950"/>
            <a:ext cx="2016125" cy="357190"/>
          </a:xfrm>
          <a:prstGeom prst="rect">
            <a:avLst/>
          </a:prstGeom>
          <a:solidFill>
            <a:srgbClr val="CC99FF">
              <a:alpha val="50195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Arial" charset="0"/>
              </a:rPr>
              <a:t>ANTICUERPOS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26997" name="Text Box 21"/>
          <p:cNvSpPr txBox="1">
            <a:spLocks noChangeArrowheads="1"/>
          </p:cNvSpPr>
          <p:nvPr/>
        </p:nvSpPr>
        <p:spPr bwMode="auto">
          <a:xfrm>
            <a:off x="6643702" y="6092825"/>
            <a:ext cx="1857387" cy="620713"/>
          </a:xfrm>
          <a:prstGeom prst="rect">
            <a:avLst/>
          </a:prstGeom>
          <a:solidFill>
            <a:srgbClr val="CCFFCC">
              <a:alpha val="50195"/>
            </a:srgbClr>
          </a:solidFill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Arial" charset="0"/>
              </a:rPr>
              <a:t>LINFOCITOS </a:t>
            </a:r>
            <a:r>
              <a:rPr kumimoji="0" lang="es-E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B y T </a:t>
            </a: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MEMORIA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26998" name="Text Box 22"/>
          <p:cNvSpPr txBox="1">
            <a:spLocks noChangeArrowheads="1"/>
          </p:cNvSpPr>
          <p:nvPr/>
        </p:nvSpPr>
        <p:spPr bwMode="auto">
          <a:xfrm>
            <a:off x="7956550" y="4357695"/>
            <a:ext cx="1187450" cy="714380"/>
          </a:xfrm>
          <a:prstGeom prst="rect">
            <a:avLst/>
          </a:prstGeom>
          <a:solidFill>
            <a:srgbClr val="CCFFCC">
              <a:alpha val="50195"/>
            </a:srgbClr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Arial" charset="0"/>
              </a:rPr>
              <a:t>Linfocitos </a:t>
            </a:r>
            <a:r>
              <a:rPr kumimoji="0" lang="es-E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Arial" charset="0"/>
              </a:rPr>
              <a:t>T8</a:t>
            </a:r>
            <a:endParaRPr kumimoji="0" lang="es-E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Arial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(</a:t>
            </a:r>
            <a:r>
              <a:rPr kumimoji="0" lang="es-E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citotoxicos</a:t>
            </a: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)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27002" name="Text Box 26"/>
          <p:cNvSpPr txBox="1">
            <a:spLocks noChangeArrowheads="1"/>
          </p:cNvSpPr>
          <p:nvPr/>
        </p:nvSpPr>
        <p:spPr bwMode="auto">
          <a:xfrm>
            <a:off x="7858148" y="5715016"/>
            <a:ext cx="949325" cy="3111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perforinas</a:t>
            </a: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27003" name="Text Box 27"/>
          <p:cNvSpPr txBox="1">
            <a:spLocks noChangeArrowheads="1"/>
          </p:cNvSpPr>
          <p:nvPr/>
        </p:nvSpPr>
        <p:spPr bwMode="auto">
          <a:xfrm>
            <a:off x="3492500" y="2349500"/>
            <a:ext cx="1439863" cy="358775"/>
          </a:xfrm>
          <a:prstGeom prst="rect">
            <a:avLst/>
          </a:prstGeom>
          <a:solidFill>
            <a:srgbClr val="CC99FF">
              <a:alpha val="50195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ANTÍGENOS </a:t>
            </a: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096" name="Text Box 29"/>
          <p:cNvSpPr txBox="1">
            <a:spLocks noChangeArrowheads="1"/>
          </p:cNvSpPr>
          <p:nvPr/>
        </p:nvSpPr>
        <p:spPr bwMode="auto">
          <a:xfrm>
            <a:off x="3779838" y="836613"/>
            <a:ext cx="1035050" cy="2159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Consta de</a:t>
            </a: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097" name="Line 32"/>
          <p:cNvSpPr>
            <a:spLocks noChangeShapeType="1"/>
          </p:cNvSpPr>
          <p:nvPr/>
        </p:nvSpPr>
        <p:spPr bwMode="auto">
          <a:xfrm>
            <a:off x="3491880" y="1124744"/>
            <a:ext cx="2735883" cy="794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098" name="Line 33"/>
          <p:cNvSpPr>
            <a:spLocks noChangeShapeType="1"/>
          </p:cNvSpPr>
          <p:nvPr/>
        </p:nvSpPr>
        <p:spPr bwMode="auto">
          <a:xfrm flipH="1">
            <a:off x="1035023" y="2002055"/>
            <a:ext cx="6105" cy="53791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099" name="Line 34"/>
          <p:cNvSpPr>
            <a:spLocks noChangeShapeType="1"/>
          </p:cNvSpPr>
          <p:nvPr/>
        </p:nvSpPr>
        <p:spPr bwMode="auto">
          <a:xfrm>
            <a:off x="3492500" y="1125538"/>
            <a:ext cx="0" cy="2159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100" name="Line 35"/>
          <p:cNvSpPr>
            <a:spLocks noChangeShapeType="1"/>
          </p:cNvSpPr>
          <p:nvPr/>
        </p:nvSpPr>
        <p:spPr bwMode="auto">
          <a:xfrm flipH="1">
            <a:off x="6227763" y="1125538"/>
            <a:ext cx="0" cy="1651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27016" name="Line 40"/>
          <p:cNvSpPr>
            <a:spLocks noChangeShapeType="1"/>
          </p:cNvSpPr>
          <p:nvPr/>
        </p:nvSpPr>
        <p:spPr bwMode="auto">
          <a:xfrm flipH="1" flipV="1">
            <a:off x="3422126" y="3929066"/>
            <a:ext cx="9518" cy="1285884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27021" name="Line 45"/>
          <p:cNvSpPr>
            <a:spLocks noChangeShapeType="1"/>
          </p:cNvSpPr>
          <p:nvPr/>
        </p:nvSpPr>
        <p:spPr bwMode="auto">
          <a:xfrm flipH="1">
            <a:off x="4787900" y="1773238"/>
            <a:ext cx="936625" cy="5762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27022" name="Line 46"/>
          <p:cNvSpPr>
            <a:spLocks noChangeShapeType="1"/>
          </p:cNvSpPr>
          <p:nvPr/>
        </p:nvSpPr>
        <p:spPr bwMode="auto">
          <a:xfrm>
            <a:off x="3995737" y="1874822"/>
            <a:ext cx="1" cy="47467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27023" name="Line 47"/>
          <p:cNvSpPr>
            <a:spLocks noChangeShapeType="1"/>
          </p:cNvSpPr>
          <p:nvPr/>
        </p:nvSpPr>
        <p:spPr bwMode="auto">
          <a:xfrm>
            <a:off x="7164388" y="1773238"/>
            <a:ext cx="0" cy="2873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27024" name="Line 48"/>
          <p:cNvSpPr>
            <a:spLocks noChangeShapeType="1"/>
          </p:cNvSpPr>
          <p:nvPr/>
        </p:nvSpPr>
        <p:spPr bwMode="auto">
          <a:xfrm>
            <a:off x="6732588" y="2060575"/>
            <a:ext cx="14255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27025" name="Line 49"/>
          <p:cNvSpPr>
            <a:spLocks noChangeShapeType="1"/>
          </p:cNvSpPr>
          <p:nvPr/>
        </p:nvSpPr>
        <p:spPr bwMode="auto">
          <a:xfrm>
            <a:off x="6732588" y="2060575"/>
            <a:ext cx="0" cy="3095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27026" name="Line 50"/>
          <p:cNvSpPr>
            <a:spLocks noChangeShapeType="1"/>
          </p:cNvSpPr>
          <p:nvPr/>
        </p:nvSpPr>
        <p:spPr bwMode="auto">
          <a:xfrm>
            <a:off x="8172450" y="2060575"/>
            <a:ext cx="0" cy="3095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27027" name="Line 51"/>
          <p:cNvSpPr>
            <a:spLocks noChangeShapeType="1"/>
          </p:cNvSpPr>
          <p:nvPr/>
        </p:nvSpPr>
        <p:spPr bwMode="auto">
          <a:xfrm flipH="1">
            <a:off x="5214940" y="3933825"/>
            <a:ext cx="4759" cy="1281125"/>
          </a:xfrm>
          <a:prstGeom prst="line">
            <a:avLst/>
          </a:prstGeom>
          <a:noFill/>
          <a:ln w="476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27029" name="Line 53"/>
          <p:cNvSpPr>
            <a:spLocks noChangeShapeType="1"/>
          </p:cNvSpPr>
          <p:nvPr/>
        </p:nvSpPr>
        <p:spPr bwMode="auto">
          <a:xfrm flipH="1" flipV="1">
            <a:off x="5786446" y="3786190"/>
            <a:ext cx="1571640" cy="68266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 type="stealth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27030" name="Line 54"/>
          <p:cNvSpPr>
            <a:spLocks noChangeShapeType="1"/>
          </p:cNvSpPr>
          <p:nvPr/>
        </p:nvSpPr>
        <p:spPr bwMode="auto">
          <a:xfrm>
            <a:off x="5143504" y="2786058"/>
            <a:ext cx="5862" cy="862015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 type="stealth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27032" name="Line 56"/>
          <p:cNvSpPr>
            <a:spLocks noChangeShapeType="1"/>
          </p:cNvSpPr>
          <p:nvPr/>
        </p:nvSpPr>
        <p:spPr bwMode="auto">
          <a:xfrm>
            <a:off x="2195437" y="3795105"/>
            <a:ext cx="598500" cy="1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27035" name="Line 59"/>
          <p:cNvSpPr>
            <a:spLocks noChangeShapeType="1"/>
          </p:cNvSpPr>
          <p:nvPr/>
        </p:nvSpPr>
        <p:spPr bwMode="auto">
          <a:xfrm>
            <a:off x="5518142" y="3954464"/>
            <a:ext cx="1501784" cy="2138361"/>
          </a:xfrm>
          <a:prstGeom prst="line">
            <a:avLst/>
          </a:prstGeom>
          <a:noFill/>
          <a:ln w="50800">
            <a:solidFill>
              <a:srgbClr val="FF6600"/>
            </a:solidFill>
            <a:round/>
            <a:headEnd/>
            <a:tailEnd type="stealth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27037" name="Line 61"/>
          <p:cNvSpPr>
            <a:spLocks noChangeShapeType="1"/>
          </p:cNvSpPr>
          <p:nvPr/>
        </p:nvSpPr>
        <p:spPr bwMode="auto">
          <a:xfrm>
            <a:off x="8001024" y="3071810"/>
            <a:ext cx="9525" cy="569912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 type="stealth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27039" name="Line 63"/>
          <p:cNvSpPr>
            <a:spLocks noChangeShapeType="1"/>
          </p:cNvSpPr>
          <p:nvPr/>
        </p:nvSpPr>
        <p:spPr bwMode="auto">
          <a:xfrm flipH="1" flipV="1">
            <a:off x="2187548" y="1991980"/>
            <a:ext cx="7889" cy="1819928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121" name="Line 69"/>
          <p:cNvSpPr>
            <a:spLocks noChangeShapeType="1"/>
          </p:cNvSpPr>
          <p:nvPr/>
        </p:nvSpPr>
        <p:spPr bwMode="auto">
          <a:xfrm>
            <a:off x="4391025" y="5605463"/>
            <a:ext cx="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27052" name="Line 76"/>
          <p:cNvSpPr>
            <a:spLocks noChangeShapeType="1"/>
          </p:cNvSpPr>
          <p:nvPr/>
        </p:nvSpPr>
        <p:spPr bwMode="auto">
          <a:xfrm>
            <a:off x="5176362" y="2807368"/>
            <a:ext cx="1340326" cy="755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27067" name="Line 91"/>
          <p:cNvSpPr>
            <a:spLocks noChangeShapeType="1"/>
          </p:cNvSpPr>
          <p:nvPr/>
        </p:nvSpPr>
        <p:spPr bwMode="auto">
          <a:xfrm>
            <a:off x="1081795" y="3046127"/>
            <a:ext cx="0" cy="21520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27068" name="Text Box 92"/>
          <p:cNvSpPr txBox="1">
            <a:spLocks noChangeArrowheads="1"/>
          </p:cNvSpPr>
          <p:nvPr/>
        </p:nvSpPr>
        <p:spPr bwMode="auto">
          <a:xfrm>
            <a:off x="3589309" y="1925642"/>
            <a:ext cx="2374900" cy="3111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Actúa ante la presencia de  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27069" name="Text Box 93"/>
          <p:cNvSpPr txBox="1">
            <a:spLocks noChangeArrowheads="1"/>
          </p:cNvSpPr>
          <p:nvPr/>
        </p:nvSpPr>
        <p:spPr bwMode="auto">
          <a:xfrm>
            <a:off x="6877050" y="1916113"/>
            <a:ext cx="712788" cy="3111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Tipos</a:t>
            </a: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27070" name="Line 94"/>
          <p:cNvSpPr>
            <a:spLocks noChangeShapeType="1"/>
          </p:cNvSpPr>
          <p:nvPr/>
        </p:nvSpPr>
        <p:spPr bwMode="auto">
          <a:xfrm flipH="1">
            <a:off x="1998126" y="3961129"/>
            <a:ext cx="1048450" cy="1188963"/>
          </a:xfrm>
          <a:prstGeom prst="line">
            <a:avLst/>
          </a:prstGeom>
          <a:noFill/>
          <a:ln w="4445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0" name="Text Box 92"/>
          <p:cNvSpPr txBox="1">
            <a:spLocks noChangeArrowheads="1"/>
          </p:cNvSpPr>
          <p:nvPr/>
        </p:nvSpPr>
        <p:spPr bwMode="auto">
          <a:xfrm>
            <a:off x="3010123" y="4534026"/>
            <a:ext cx="1046103" cy="3825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f</a:t>
            </a:r>
            <a:r>
              <a:rPr kumimoji="0" lang="es-E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acilitan la 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1" name="Line 56"/>
          <p:cNvSpPr>
            <a:spLocks noChangeShapeType="1"/>
          </p:cNvSpPr>
          <p:nvPr/>
        </p:nvSpPr>
        <p:spPr bwMode="auto">
          <a:xfrm>
            <a:off x="2213234" y="3444495"/>
            <a:ext cx="572815" cy="12430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2" name="Text Box 8"/>
          <p:cNvSpPr txBox="1">
            <a:spLocks noChangeArrowheads="1"/>
          </p:cNvSpPr>
          <p:nvPr/>
        </p:nvSpPr>
        <p:spPr bwMode="auto">
          <a:xfrm>
            <a:off x="2786050" y="3286124"/>
            <a:ext cx="1187450" cy="311150"/>
          </a:xfrm>
          <a:prstGeom prst="rect">
            <a:avLst/>
          </a:prstGeom>
          <a:solidFill>
            <a:srgbClr val="CCFFFF">
              <a:alpha val="50195"/>
            </a:srgbClr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Arial" charset="0"/>
              </a:rPr>
              <a:t>Inflamación</a:t>
            </a:r>
            <a:endParaRPr kumimoji="0" lang="es-E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Arial" charset="0"/>
            </a:endParaRPr>
          </a:p>
        </p:txBody>
      </p:sp>
      <p:sp>
        <p:nvSpPr>
          <p:cNvPr id="53" name="Text Box 92"/>
          <p:cNvSpPr txBox="1">
            <a:spLocks noChangeArrowheads="1"/>
          </p:cNvSpPr>
          <p:nvPr/>
        </p:nvSpPr>
        <p:spPr bwMode="auto">
          <a:xfrm>
            <a:off x="2367181" y="4152295"/>
            <a:ext cx="857256" cy="3825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Arial" charset="0"/>
              </a:rPr>
              <a:t>r</a:t>
            </a:r>
            <a:r>
              <a:rPr kumimoji="0" lang="es-E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Arial" charset="0"/>
              </a:rPr>
              <a:t>ealizada por</a:t>
            </a:r>
            <a:endParaRPr kumimoji="0" lang="es-E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Arial" charset="0"/>
            </a:endParaRPr>
          </a:p>
        </p:txBody>
      </p:sp>
      <p:sp>
        <p:nvSpPr>
          <p:cNvPr id="54" name="Text Box 92"/>
          <p:cNvSpPr txBox="1">
            <a:spLocks noChangeArrowheads="1"/>
          </p:cNvSpPr>
          <p:nvPr/>
        </p:nvSpPr>
        <p:spPr bwMode="auto">
          <a:xfrm>
            <a:off x="4867269" y="4489533"/>
            <a:ext cx="857256" cy="28575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fabrican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5" name="Text Box 92"/>
          <p:cNvSpPr txBox="1">
            <a:spLocks noChangeArrowheads="1"/>
          </p:cNvSpPr>
          <p:nvPr/>
        </p:nvSpPr>
        <p:spPr bwMode="auto">
          <a:xfrm>
            <a:off x="6175505" y="4783146"/>
            <a:ext cx="1357322" cy="57150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Arial" charset="0"/>
              </a:rPr>
              <a:t>a</a:t>
            </a:r>
            <a:r>
              <a:rPr kumimoji="0" lang="es-E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Arial" charset="0"/>
              </a:rPr>
              <a:t>lgunos quedan el la reserva en forma de </a:t>
            </a:r>
            <a:endParaRPr kumimoji="0" lang="es-E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Arial" charset="0"/>
            </a:endParaRPr>
          </a:p>
        </p:txBody>
      </p:sp>
      <p:sp>
        <p:nvSpPr>
          <p:cNvPr id="56" name="Text Box 92"/>
          <p:cNvSpPr txBox="1">
            <a:spLocks noChangeArrowheads="1"/>
          </p:cNvSpPr>
          <p:nvPr/>
        </p:nvSpPr>
        <p:spPr bwMode="auto">
          <a:xfrm>
            <a:off x="6143636" y="3643314"/>
            <a:ext cx="785818" cy="50006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Activan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a los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1" name="Text Box 91"/>
          <p:cNvSpPr txBox="1">
            <a:spLocks noChangeArrowheads="1"/>
          </p:cNvSpPr>
          <p:nvPr/>
        </p:nvSpPr>
        <p:spPr bwMode="auto">
          <a:xfrm>
            <a:off x="2928926" y="6215082"/>
            <a:ext cx="1258888" cy="311150"/>
          </a:xfrm>
          <a:prstGeom prst="rect">
            <a:avLst/>
          </a:prstGeom>
          <a:solidFill>
            <a:srgbClr val="CCFFFF">
              <a:alpha val="50195"/>
            </a:srgbClr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VACUNAS</a:t>
            </a: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2" name="Line 61"/>
          <p:cNvSpPr>
            <a:spLocks noChangeShapeType="1"/>
          </p:cNvSpPr>
          <p:nvPr/>
        </p:nvSpPr>
        <p:spPr bwMode="auto">
          <a:xfrm>
            <a:off x="8750288" y="3071810"/>
            <a:ext cx="10835" cy="1285884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 type="stealth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3" name="Line 59"/>
          <p:cNvSpPr>
            <a:spLocks noChangeShapeType="1"/>
          </p:cNvSpPr>
          <p:nvPr/>
        </p:nvSpPr>
        <p:spPr bwMode="auto">
          <a:xfrm flipH="1" flipV="1">
            <a:off x="4214810" y="6357959"/>
            <a:ext cx="2428892" cy="46338"/>
          </a:xfrm>
          <a:prstGeom prst="line">
            <a:avLst/>
          </a:prstGeom>
          <a:noFill/>
          <a:ln w="50800">
            <a:solidFill>
              <a:srgbClr val="FF6600"/>
            </a:solidFill>
            <a:round/>
            <a:headEnd/>
            <a:tailEnd type="stealth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9" name="Text Box 8"/>
          <p:cNvSpPr txBox="1">
            <a:spLocks noChangeArrowheads="1"/>
          </p:cNvSpPr>
          <p:nvPr/>
        </p:nvSpPr>
        <p:spPr bwMode="auto">
          <a:xfrm>
            <a:off x="4643438" y="6143644"/>
            <a:ext cx="1500198" cy="42862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que son la base de las</a:t>
            </a:r>
            <a:endParaRPr kumimoji="0" lang="es-E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4" name="Line 61"/>
          <p:cNvSpPr>
            <a:spLocks noChangeShapeType="1"/>
          </p:cNvSpPr>
          <p:nvPr/>
        </p:nvSpPr>
        <p:spPr bwMode="auto">
          <a:xfrm>
            <a:off x="8429652" y="5072074"/>
            <a:ext cx="45719" cy="642942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 type="stealth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7" name="Text Box 92"/>
          <p:cNvSpPr txBox="1">
            <a:spLocks noChangeArrowheads="1"/>
          </p:cNvSpPr>
          <p:nvPr/>
        </p:nvSpPr>
        <p:spPr bwMode="auto">
          <a:xfrm>
            <a:off x="7429521" y="5150092"/>
            <a:ext cx="1714480" cy="42862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m</a:t>
            </a:r>
            <a:r>
              <a:rPr kumimoji="0" lang="es-E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atan células infectadas utilizando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65" name="64 Imagen" descr="C:\Users\USUARIO\Documents\20142015\3º ESO\3º ESO Pachi\cuestionario-esquema\Tema 2\Opsonización.jpg"/>
          <p:cNvPicPr/>
          <p:nvPr/>
        </p:nvPicPr>
        <p:blipFill>
          <a:blip r:embed="rId6" cstate="print"/>
          <a:srcRect l="68001" t="44445"/>
          <a:stretch>
            <a:fillRect/>
          </a:stretch>
        </p:blipFill>
        <p:spPr bwMode="auto">
          <a:xfrm>
            <a:off x="1043745" y="4857760"/>
            <a:ext cx="571504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" name="Line 45"/>
          <p:cNvSpPr>
            <a:spLocks noChangeShapeType="1"/>
          </p:cNvSpPr>
          <p:nvPr/>
        </p:nvSpPr>
        <p:spPr bwMode="auto">
          <a:xfrm flipH="1">
            <a:off x="2987598" y="2525704"/>
            <a:ext cx="504281" cy="1426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1029" name="Picture 5" descr="Castillo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82161" y="4008696"/>
            <a:ext cx="529642" cy="706189"/>
          </a:xfrm>
          <a:prstGeom prst="rect">
            <a:avLst/>
          </a:prstGeom>
          <a:noFill/>
        </p:spPr>
      </p:pic>
      <p:sp>
        <p:nvSpPr>
          <p:cNvPr id="66" name="Text Box 92"/>
          <p:cNvSpPr txBox="1">
            <a:spLocks noChangeArrowheads="1"/>
          </p:cNvSpPr>
          <p:nvPr/>
        </p:nvSpPr>
        <p:spPr bwMode="auto">
          <a:xfrm>
            <a:off x="671493" y="2104778"/>
            <a:ext cx="864096" cy="28803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externas</a:t>
            </a:r>
            <a:endParaRPr kumimoji="0" lang="es-E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7" name="Text Box 92"/>
          <p:cNvSpPr txBox="1">
            <a:spLocks noChangeArrowheads="1"/>
          </p:cNvSpPr>
          <p:nvPr/>
        </p:nvSpPr>
        <p:spPr bwMode="auto">
          <a:xfrm>
            <a:off x="1634068" y="2114930"/>
            <a:ext cx="864096" cy="28803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internas</a:t>
            </a:r>
            <a:endParaRPr kumimoji="0" lang="es-E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0" name="Line 32"/>
          <p:cNvSpPr>
            <a:spLocks noChangeShapeType="1"/>
          </p:cNvSpPr>
          <p:nvPr/>
        </p:nvSpPr>
        <p:spPr bwMode="auto">
          <a:xfrm>
            <a:off x="1029902" y="2002055"/>
            <a:ext cx="1148923" cy="2044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5534025"/>
            <a:ext cx="1857356" cy="1351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" name="Line 56"/>
          <p:cNvSpPr>
            <a:spLocks noChangeShapeType="1"/>
          </p:cNvSpPr>
          <p:nvPr/>
        </p:nvSpPr>
        <p:spPr bwMode="auto">
          <a:xfrm>
            <a:off x="2195437" y="3034685"/>
            <a:ext cx="590612" cy="11406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2" name="Text Box 8"/>
          <p:cNvSpPr txBox="1">
            <a:spLocks noChangeArrowheads="1"/>
          </p:cNvSpPr>
          <p:nvPr/>
        </p:nvSpPr>
        <p:spPr bwMode="auto">
          <a:xfrm>
            <a:off x="2786050" y="2857496"/>
            <a:ext cx="1187450" cy="311150"/>
          </a:xfrm>
          <a:prstGeom prst="rect">
            <a:avLst/>
          </a:prstGeom>
          <a:solidFill>
            <a:srgbClr val="CCFFFF">
              <a:alpha val="50195"/>
            </a:srgbClr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Arial" charset="0"/>
              </a:rPr>
              <a:t>Linfocitos NK</a:t>
            </a:r>
            <a:endParaRPr kumimoji="0" lang="es-E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Arial" charset="0"/>
            </a:endParaRPr>
          </a:p>
        </p:txBody>
      </p:sp>
      <p:sp>
        <p:nvSpPr>
          <p:cNvPr id="74" name="Line 32"/>
          <p:cNvSpPr>
            <a:spLocks noChangeShapeType="1"/>
          </p:cNvSpPr>
          <p:nvPr/>
        </p:nvSpPr>
        <p:spPr bwMode="auto">
          <a:xfrm flipV="1">
            <a:off x="2049266" y="1874822"/>
            <a:ext cx="1" cy="129276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5" name="Line 40"/>
          <p:cNvSpPr>
            <a:spLocks noChangeShapeType="1"/>
          </p:cNvSpPr>
          <p:nvPr/>
        </p:nvSpPr>
        <p:spPr bwMode="auto">
          <a:xfrm>
            <a:off x="7598081" y="3216276"/>
            <a:ext cx="12491" cy="425295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6" name="Line 76"/>
          <p:cNvSpPr>
            <a:spLocks noChangeShapeType="1"/>
          </p:cNvSpPr>
          <p:nvPr/>
        </p:nvSpPr>
        <p:spPr bwMode="auto">
          <a:xfrm flipV="1">
            <a:off x="4319070" y="3236752"/>
            <a:ext cx="3261214" cy="35096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7" name="Line 63"/>
          <p:cNvSpPr>
            <a:spLocks noChangeShapeType="1"/>
          </p:cNvSpPr>
          <p:nvPr/>
        </p:nvSpPr>
        <p:spPr bwMode="auto">
          <a:xfrm flipV="1">
            <a:off x="4311655" y="3252339"/>
            <a:ext cx="7413" cy="533851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8" name="Line 76"/>
          <p:cNvSpPr>
            <a:spLocks noChangeShapeType="1"/>
          </p:cNvSpPr>
          <p:nvPr/>
        </p:nvSpPr>
        <p:spPr bwMode="auto">
          <a:xfrm flipV="1">
            <a:off x="3976230" y="3786189"/>
            <a:ext cx="342838" cy="4815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 flipH="1">
            <a:off x="5347731" y="3238521"/>
            <a:ext cx="2108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rgbClr val="7030A0"/>
                </a:solidFill>
              </a:rPr>
              <a:t>1. Presentación de Ag</a:t>
            </a:r>
            <a:endParaRPr lang="es-ES" sz="1400" b="1" i="1" dirty="0">
              <a:solidFill>
                <a:srgbClr val="7030A0"/>
              </a:solidFill>
            </a:endParaRPr>
          </a:p>
        </p:txBody>
      </p:sp>
      <p:sp>
        <p:nvSpPr>
          <p:cNvPr id="79" name="CuadroTexto 78"/>
          <p:cNvSpPr txBox="1"/>
          <p:nvPr/>
        </p:nvSpPr>
        <p:spPr>
          <a:xfrm flipH="1">
            <a:off x="3560720" y="4857760"/>
            <a:ext cx="2108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 smtClean="0">
                <a:solidFill>
                  <a:srgbClr val="7030A0"/>
                </a:solidFill>
              </a:rPr>
              <a:t>3. </a:t>
            </a:r>
            <a:r>
              <a:rPr lang="es-ES" sz="1400" b="1" i="1" dirty="0" err="1" smtClean="0">
                <a:solidFill>
                  <a:srgbClr val="7030A0"/>
                </a:solidFill>
              </a:rPr>
              <a:t>opsonización</a:t>
            </a:r>
            <a:endParaRPr lang="es-ES" sz="1400" b="1" i="1" dirty="0">
              <a:solidFill>
                <a:srgbClr val="7030A0"/>
              </a:solidFill>
            </a:endParaRPr>
          </a:p>
        </p:txBody>
      </p:sp>
      <p:sp>
        <p:nvSpPr>
          <p:cNvPr id="80" name="CuadroTexto 79"/>
          <p:cNvSpPr txBox="1"/>
          <p:nvPr/>
        </p:nvSpPr>
        <p:spPr>
          <a:xfrm flipH="1">
            <a:off x="5904909" y="4086428"/>
            <a:ext cx="2108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i="1" dirty="0">
                <a:solidFill>
                  <a:srgbClr val="7030A0"/>
                </a:solidFill>
              </a:rPr>
              <a:t>2</a:t>
            </a:r>
            <a:r>
              <a:rPr lang="es-ES" sz="1400" b="1" i="1" dirty="0" smtClean="0">
                <a:solidFill>
                  <a:srgbClr val="7030A0"/>
                </a:solidFill>
              </a:rPr>
              <a:t>. Citoquinas</a:t>
            </a:r>
            <a:endParaRPr lang="es-ES" sz="1400" b="1" i="1" dirty="0">
              <a:solidFill>
                <a:srgbClr val="7030A0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5304" y="655937"/>
            <a:ext cx="7622107" cy="558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3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 animBg="1"/>
      <p:bldP spid="77" grpId="0" animBg="1"/>
      <p:bldP spid="78" grpId="0" animBg="1"/>
      <p:bldP spid="4" grpId="0"/>
      <p:bldP spid="79" grpId="0"/>
      <p:bldP spid="8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9572" y="260648"/>
            <a:ext cx="87288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0" hangingPunct="0"/>
            <a:r>
              <a:rPr lang="es-ES" dirty="0" smtClean="0"/>
              <a:t>a) ¿De </a:t>
            </a:r>
            <a:r>
              <a:rPr lang="es-ES" dirty="0"/>
              <a:t>qué manera </a:t>
            </a:r>
            <a:r>
              <a:rPr lang="es-ES" dirty="0" smtClean="0"/>
              <a:t>las inmunoglobulinas (anticuerpos) </a:t>
            </a:r>
            <a:r>
              <a:rPr lang="es-ES" dirty="0"/>
              <a:t>impedirían la dispersión de virus o bacterias por el organismo</a:t>
            </a:r>
            <a:r>
              <a:rPr lang="es-ES" dirty="0" smtClean="0"/>
              <a:t>? </a:t>
            </a:r>
            <a:r>
              <a:rPr lang="es-ES" dirty="0"/>
              <a:t>Razona la respuesta</a:t>
            </a:r>
            <a:r>
              <a:rPr lang="es-ES" dirty="0" smtClean="0"/>
              <a:t> b) </a:t>
            </a:r>
            <a:r>
              <a:rPr lang="es-ES" b="1" dirty="0"/>
              <a:t>Enumera </a:t>
            </a:r>
            <a:r>
              <a:rPr lang="es-ES" dirty="0"/>
              <a:t>los diferentes tipos de inmunoglobulinas que </a:t>
            </a:r>
            <a:r>
              <a:rPr lang="es-ES" dirty="0" smtClean="0"/>
              <a:t>conozcas.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916832"/>
            <a:ext cx="7431400" cy="442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284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340768"/>
            <a:ext cx="5328592" cy="5328592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9572" y="260648"/>
            <a:ext cx="87288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0" hangingPunct="0"/>
            <a:r>
              <a:rPr lang="es-ES" dirty="0" smtClean="0"/>
              <a:t>a) ¿De </a:t>
            </a:r>
            <a:r>
              <a:rPr lang="es-ES" dirty="0"/>
              <a:t>qué manera </a:t>
            </a:r>
            <a:r>
              <a:rPr lang="es-ES" dirty="0" smtClean="0"/>
              <a:t>las inmunoglobulinas (anticuerpos) </a:t>
            </a:r>
            <a:r>
              <a:rPr lang="es-ES" dirty="0"/>
              <a:t>impedirían la dispersión de virus o bacterias por el organismo</a:t>
            </a:r>
            <a:r>
              <a:rPr lang="es-ES" dirty="0" smtClean="0"/>
              <a:t>? </a:t>
            </a:r>
            <a:r>
              <a:rPr lang="es-ES" dirty="0"/>
              <a:t>Razona la respuesta</a:t>
            </a:r>
            <a:r>
              <a:rPr lang="es-ES" dirty="0" smtClean="0"/>
              <a:t> b) </a:t>
            </a:r>
            <a:r>
              <a:rPr lang="es-ES" b="1" dirty="0"/>
              <a:t>Enumera </a:t>
            </a:r>
            <a:r>
              <a:rPr lang="es-ES" dirty="0"/>
              <a:t>los diferentes tipos de inmunoglobulinas que </a:t>
            </a:r>
            <a:r>
              <a:rPr lang="es-ES" dirty="0" smtClean="0"/>
              <a:t>conozcas.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3017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00" name="Picture 4" descr="ainmuno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88640"/>
            <a:ext cx="2808312" cy="3024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1" name="Picture 5" descr="ainmuno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2138" y="260350"/>
            <a:ext cx="2749550" cy="274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2" name="Picture 6" descr="ainmunom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56325" y="260350"/>
            <a:ext cx="2771775" cy="277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3" name="Picture 7" descr="ainmunod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10212" y="3568245"/>
            <a:ext cx="2749550" cy="274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04" name="Picture 8" descr="ainmunoe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88590" y="3568245"/>
            <a:ext cx="2736850" cy="273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5" name="Text Box 9"/>
          <p:cNvSpPr txBox="1">
            <a:spLocks noChangeArrowheads="1"/>
          </p:cNvSpPr>
          <p:nvPr/>
        </p:nvSpPr>
        <p:spPr bwMode="auto">
          <a:xfrm>
            <a:off x="179512" y="5828104"/>
            <a:ext cx="322426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chemeClr val="accent2"/>
                </a:solidFill>
              </a:rPr>
              <a:t>Tipos de inmunoglobulinas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3786182" y="2500306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En Mucosas</a:t>
            </a:r>
            <a:endParaRPr lang="es-ES" b="1" dirty="0"/>
          </a:p>
        </p:txBody>
      </p:sp>
      <p:sp>
        <p:nvSpPr>
          <p:cNvPr id="12" name="11 CuadroTexto"/>
          <p:cNvSpPr txBox="1"/>
          <p:nvPr/>
        </p:nvSpPr>
        <p:spPr>
          <a:xfrm>
            <a:off x="2956144" y="5891206"/>
            <a:ext cx="300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En membranas de </a:t>
            </a:r>
            <a:r>
              <a:rPr lang="es-ES" b="1" dirty="0" err="1" smtClean="0"/>
              <a:t>linf</a:t>
            </a:r>
            <a:r>
              <a:rPr lang="es-ES" b="1" dirty="0" smtClean="0"/>
              <a:t>. B</a:t>
            </a:r>
            <a:endParaRPr lang="es-ES" b="1" dirty="0"/>
          </a:p>
        </p:txBody>
      </p:sp>
      <p:sp>
        <p:nvSpPr>
          <p:cNvPr id="13" name="12 CuadroTexto"/>
          <p:cNvSpPr txBox="1"/>
          <p:nvPr/>
        </p:nvSpPr>
        <p:spPr>
          <a:xfrm>
            <a:off x="6267307" y="5611712"/>
            <a:ext cx="2714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Se unen a </a:t>
            </a:r>
            <a:r>
              <a:rPr lang="es-ES" b="1" dirty="0" err="1" smtClean="0"/>
              <a:t>granulocitos</a:t>
            </a:r>
            <a:r>
              <a:rPr lang="es-ES" b="1" dirty="0" smtClean="0"/>
              <a:t> y </a:t>
            </a:r>
            <a:r>
              <a:rPr lang="es-ES" b="1" dirty="0" err="1" smtClean="0"/>
              <a:t>mastocitos</a:t>
            </a:r>
            <a:r>
              <a:rPr lang="es-ES" b="1" dirty="0" smtClean="0"/>
              <a:t>.  Alergias</a:t>
            </a:r>
            <a:endParaRPr lang="es-ES" b="1" dirty="0"/>
          </a:p>
        </p:txBody>
      </p:sp>
      <p:sp>
        <p:nvSpPr>
          <p:cNvPr id="9" name="8 CuadroTexto"/>
          <p:cNvSpPr txBox="1"/>
          <p:nvPr/>
        </p:nvSpPr>
        <p:spPr>
          <a:xfrm>
            <a:off x="179512" y="2132856"/>
            <a:ext cx="1405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smtClean="0"/>
              <a:t>Mayoritarios 80%</a:t>
            </a:r>
          </a:p>
          <a:p>
            <a:pPr algn="ctr"/>
            <a:r>
              <a:rPr lang="es-ES" sz="1600" b="1" dirty="0" smtClean="0"/>
              <a:t>Respuesta</a:t>
            </a:r>
          </a:p>
          <a:p>
            <a:pPr algn="ctr"/>
            <a:r>
              <a:rPr lang="es-ES" sz="1600" b="1" dirty="0" smtClean="0"/>
              <a:t> 2 </a:t>
            </a:r>
            <a:r>
              <a:rPr lang="es-ES" sz="1600" b="1" u="sng" baseline="30000" dirty="0" smtClean="0"/>
              <a:t>aria</a:t>
            </a:r>
            <a:endParaRPr lang="es-ES" sz="1600" b="1" u="sng" baseline="30000" dirty="0"/>
          </a:p>
        </p:txBody>
      </p:sp>
      <p:pic>
        <p:nvPicPr>
          <p:cNvPr id="15" name="Picture 4" descr="ainmunog"/>
          <p:cNvPicPr>
            <a:picLocks noChangeAspect="1" noChangeArrowheads="1"/>
          </p:cNvPicPr>
          <p:nvPr/>
        </p:nvPicPr>
        <p:blipFill>
          <a:blip r:embed="rId3" cstate="print"/>
          <a:srcRect t="86717"/>
          <a:stretch>
            <a:fillRect/>
          </a:stretch>
        </p:blipFill>
        <p:spPr bwMode="auto">
          <a:xfrm>
            <a:off x="6156176" y="2996952"/>
            <a:ext cx="2808312" cy="363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10 CuadroTexto"/>
          <p:cNvSpPr txBox="1"/>
          <p:nvPr/>
        </p:nvSpPr>
        <p:spPr>
          <a:xfrm>
            <a:off x="6500794" y="2643182"/>
            <a:ext cx="2247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ES" b="1" dirty="0" smtClean="0"/>
          </a:p>
          <a:p>
            <a:pPr algn="ctr"/>
            <a:r>
              <a:rPr lang="es-ES" b="1" dirty="0" smtClean="0"/>
              <a:t>Respuesta 1</a:t>
            </a:r>
            <a:r>
              <a:rPr lang="es-ES" b="1" u="sng" baseline="30000" dirty="0" smtClean="0"/>
              <a:t>aria</a:t>
            </a:r>
            <a:endParaRPr lang="es-ES" b="1" u="sng" baseline="30000" dirty="0"/>
          </a:p>
        </p:txBody>
      </p:sp>
      <p:sp>
        <p:nvSpPr>
          <p:cNvPr id="16" name="15 CuadroTexto"/>
          <p:cNvSpPr txBox="1"/>
          <p:nvPr/>
        </p:nvSpPr>
        <p:spPr>
          <a:xfrm>
            <a:off x="1500166" y="857232"/>
            <a:ext cx="383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/>
              <a:t>G</a:t>
            </a:r>
            <a:endParaRPr lang="es-ES" sz="2000" b="1" dirty="0"/>
          </a:p>
        </p:txBody>
      </p:sp>
      <p:sp>
        <p:nvSpPr>
          <p:cNvPr id="17" name="16 CuadroTexto"/>
          <p:cNvSpPr txBox="1"/>
          <p:nvPr/>
        </p:nvSpPr>
        <p:spPr>
          <a:xfrm>
            <a:off x="4357686" y="857232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/>
              <a:t>A</a:t>
            </a:r>
            <a:endParaRPr lang="es-ES" sz="2000" b="1" dirty="0"/>
          </a:p>
        </p:txBody>
      </p:sp>
      <p:sp>
        <p:nvSpPr>
          <p:cNvPr id="18" name="17 CuadroTexto"/>
          <p:cNvSpPr txBox="1"/>
          <p:nvPr/>
        </p:nvSpPr>
        <p:spPr>
          <a:xfrm>
            <a:off x="7358082" y="714356"/>
            <a:ext cx="39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/>
              <a:t>M</a:t>
            </a:r>
            <a:endParaRPr lang="es-ES" sz="2000" b="1" dirty="0"/>
          </a:p>
        </p:txBody>
      </p:sp>
      <p:sp>
        <p:nvSpPr>
          <p:cNvPr id="19" name="18 CuadroTexto"/>
          <p:cNvSpPr txBox="1"/>
          <p:nvPr/>
        </p:nvSpPr>
        <p:spPr>
          <a:xfrm>
            <a:off x="4277747" y="4199730"/>
            <a:ext cx="357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smtClean="0"/>
              <a:t>D</a:t>
            </a:r>
            <a:endParaRPr lang="es-ES" sz="2000" b="1" dirty="0"/>
          </a:p>
        </p:txBody>
      </p:sp>
      <p:sp>
        <p:nvSpPr>
          <p:cNvPr id="20" name="19 CuadroTexto"/>
          <p:cNvSpPr txBox="1"/>
          <p:nvPr/>
        </p:nvSpPr>
        <p:spPr>
          <a:xfrm>
            <a:off x="7755948" y="4085993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/>
              <a:t>E</a:t>
            </a:r>
            <a:endParaRPr lang="es-ES" sz="2000" b="1" dirty="0"/>
          </a:p>
        </p:txBody>
      </p:sp>
      <p:sp>
        <p:nvSpPr>
          <p:cNvPr id="21" name="Rectángulo 20"/>
          <p:cNvSpPr/>
          <p:nvPr/>
        </p:nvSpPr>
        <p:spPr>
          <a:xfrm>
            <a:off x="149968" y="3575640"/>
            <a:ext cx="2261792" cy="1221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0" hangingPunct="0"/>
            <a:r>
              <a:rPr lang="es-ES" dirty="0"/>
              <a:t>b) </a:t>
            </a:r>
            <a:r>
              <a:rPr lang="es-ES" b="1" dirty="0"/>
              <a:t>Enumera </a:t>
            </a:r>
            <a:r>
              <a:rPr lang="es-ES" dirty="0"/>
              <a:t>los diferentes tipos de inmunoglobulinas que conozcas.</a:t>
            </a:r>
          </a:p>
        </p:txBody>
      </p:sp>
    </p:spTree>
    <p:extLst>
      <p:ext uri="{BB962C8B-B14F-4D97-AF65-F5344CB8AC3E}">
        <p14:creationId xmlns:p14="http://schemas.microsoft.com/office/powerpoint/2010/main" val="3367450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6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6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6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06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06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1979712" y="188640"/>
            <a:ext cx="3074640" cy="43204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Tipos de inmunidad</a:t>
            </a:r>
            <a:endParaRPr lang="es-E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179512" y="1196752"/>
            <a:ext cx="2736304" cy="7200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Innata (ej. Individuos resistentes al VIH)</a:t>
            </a:r>
            <a:endParaRPr lang="es-E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3635896" y="1268760"/>
            <a:ext cx="2138536" cy="64807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Adquirida</a:t>
            </a:r>
            <a:endParaRPr lang="es-E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4572000" y="2564904"/>
            <a:ext cx="3816424" cy="7200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Activa</a:t>
            </a:r>
          </a:p>
          <a:p>
            <a:pPr algn="ctr"/>
            <a:r>
              <a:rPr lang="es-E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(Ac.  por Respuesta inmunitaria) </a:t>
            </a:r>
            <a:endParaRPr lang="es-E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1115616" y="2564904"/>
            <a:ext cx="2808312" cy="72008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Pasiva</a:t>
            </a:r>
          </a:p>
          <a:p>
            <a:pPr algn="ctr"/>
            <a:r>
              <a:rPr lang="es-E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(Ac. de otros organismos) </a:t>
            </a:r>
            <a:endParaRPr lang="es-E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7092280" y="4221088"/>
            <a:ext cx="1512168" cy="8640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Artificial</a:t>
            </a:r>
          </a:p>
          <a:p>
            <a:pPr algn="ctr"/>
            <a:r>
              <a:rPr lang="es-E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(vacunas)</a:t>
            </a:r>
            <a:endParaRPr lang="es-ES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4427984" y="4221088"/>
            <a:ext cx="2160240" cy="8640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Natural</a:t>
            </a:r>
          </a:p>
          <a:p>
            <a:pPr algn="ctr"/>
            <a:r>
              <a:rPr lang="es-E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(tras superación de enfermedad)</a:t>
            </a:r>
            <a:endParaRPr lang="es-E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12 Rectángulo"/>
          <p:cNvSpPr/>
          <p:nvPr/>
        </p:nvSpPr>
        <p:spPr>
          <a:xfrm>
            <a:off x="2267744" y="4221088"/>
            <a:ext cx="1872208" cy="8640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Artificial</a:t>
            </a:r>
          </a:p>
          <a:p>
            <a:pPr algn="ctr"/>
            <a:r>
              <a:rPr lang="es-E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(sueros con AC)</a:t>
            </a:r>
            <a:endParaRPr lang="es-E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251520" y="4221088"/>
            <a:ext cx="1800200" cy="8640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Natural</a:t>
            </a:r>
          </a:p>
          <a:p>
            <a:pPr algn="ctr"/>
            <a:r>
              <a:rPr lang="es-ES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(por placenta)</a:t>
            </a:r>
            <a:endParaRPr lang="es-ES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7" name="16 Conector recto"/>
          <p:cNvCxnSpPr/>
          <p:nvPr/>
        </p:nvCxnSpPr>
        <p:spPr>
          <a:xfrm>
            <a:off x="3347864" y="620688"/>
            <a:ext cx="0" cy="2880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18 Conector recto"/>
          <p:cNvCxnSpPr/>
          <p:nvPr/>
        </p:nvCxnSpPr>
        <p:spPr>
          <a:xfrm flipH="1">
            <a:off x="1907704" y="908720"/>
            <a:ext cx="295232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21 Conector recto"/>
          <p:cNvCxnSpPr/>
          <p:nvPr/>
        </p:nvCxnSpPr>
        <p:spPr>
          <a:xfrm>
            <a:off x="1907704" y="908720"/>
            <a:ext cx="0" cy="2880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Conector recto"/>
          <p:cNvCxnSpPr/>
          <p:nvPr/>
        </p:nvCxnSpPr>
        <p:spPr>
          <a:xfrm>
            <a:off x="4860032" y="908720"/>
            <a:ext cx="0" cy="3600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Conector recto"/>
          <p:cNvCxnSpPr/>
          <p:nvPr/>
        </p:nvCxnSpPr>
        <p:spPr>
          <a:xfrm flipH="1">
            <a:off x="2483768" y="2204864"/>
            <a:ext cx="40324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recto"/>
          <p:cNvCxnSpPr/>
          <p:nvPr/>
        </p:nvCxnSpPr>
        <p:spPr>
          <a:xfrm>
            <a:off x="4644008" y="1916832"/>
            <a:ext cx="0" cy="2880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26 Conector recto"/>
          <p:cNvCxnSpPr/>
          <p:nvPr/>
        </p:nvCxnSpPr>
        <p:spPr>
          <a:xfrm>
            <a:off x="2483768" y="2204864"/>
            <a:ext cx="0" cy="3600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30 Conector recto"/>
          <p:cNvCxnSpPr/>
          <p:nvPr/>
        </p:nvCxnSpPr>
        <p:spPr>
          <a:xfrm>
            <a:off x="6516216" y="2204864"/>
            <a:ext cx="0" cy="3600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32 Conector recto"/>
          <p:cNvCxnSpPr/>
          <p:nvPr/>
        </p:nvCxnSpPr>
        <p:spPr>
          <a:xfrm flipH="1">
            <a:off x="5508104" y="3645024"/>
            <a:ext cx="23762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33 Conector recto"/>
          <p:cNvCxnSpPr/>
          <p:nvPr/>
        </p:nvCxnSpPr>
        <p:spPr>
          <a:xfrm flipH="1">
            <a:off x="1115616" y="3645024"/>
            <a:ext cx="216024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38 Conector recto"/>
          <p:cNvCxnSpPr/>
          <p:nvPr/>
        </p:nvCxnSpPr>
        <p:spPr>
          <a:xfrm>
            <a:off x="6804248" y="3284984"/>
            <a:ext cx="0" cy="3600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40 Conector recto"/>
          <p:cNvCxnSpPr/>
          <p:nvPr/>
        </p:nvCxnSpPr>
        <p:spPr>
          <a:xfrm>
            <a:off x="1115616" y="3645024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42 Conector recto"/>
          <p:cNvCxnSpPr/>
          <p:nvPr/>
        </p:nvCxnSpPr>
        <p:spPr>
          <a:xfrm>
            <a:off x="2267744" y="3284984"/>
            <a:ext cx="0" cy="3600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59 Conector recto"/>
          <p:cNvCxnSpPr/>
          <p:nvPr/>
        </p:nvCxnSpPr>
        <p:spPr>
          <a:xfrm>
            <a:off x="7884368" y="3645024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60 Conector recto"/>
          <p:cNvCxnSpPr/>
          <p:nvPr/>
        </p:nvCxnSpPr>
        <p:spPr>
          <a:xfrm>
            <a:off x="5508104" y="3645024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61 Conector recto"/>
          <p:cNvCxnSpPr/>
          <p:nvPr/>
        </p:nvCxnSpPr>
        <p:spPr>
          <a:xfrm>
            <a:off x="3275856" y="3645024"/>
            <a:ext cx="0" cy="576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61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395288" y="330885"/>
            <a:ext cx="82534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0" hangingPunct="0"/>
            <a:r>
              <a:rPr lang="es-ES" b="1" dirty="0" smtClean="0"/>
              <a:t>a) ¿Cómo </a:t>
            </a:r>
            <a:r>
              <a:rPr lang="es-ES" b="1" dirty="0"/>
              <a:t>definirías una vacuna? </a:t>
            </a:r>
            <a:r>
              <a:rPr lang="es-ES" b="1" dirty="0" smtClean="0"/>
              <a:t>b) ¿Cómo </a:t>
            </a:r>
            <a:r>
              <a:rPr lang="es-ES" b="1" dirty="0"/>
              <a:t>actúa una vacuna? </a:t>
            </a:r>
            <a:r>
              <a:rPr lang="es-ES" b="1" dirty="0" smtClean="0"/>
              <a:t>c) ¿Cómo </a:t>
            </a:r>
            <a:r>
              <a:rPr lang="es-ES" b="1" dirty="0"/>
              <a:t>prepararías una vacuna frente a un agente patógeno?</a:t>
            </a:r>
          </a:p>
        </p:txBody>
      </p:sp>
      <p:sp>
        <p:nvSpPr>
          <p:cNvPr id="89091" name="Rectangle 3"/>
          <p:cNvSpPr>
            <a:spLocks noChangeArrowheads="1"/>
          </p:cNvSpPr>
          <p:nvPr/>
        </p:nvSpPr>
        <p:spPr bwMode="auto">
          <a:xfrm>
            <a:off x="395288" y="966687"/>
            <a:ext cx="8353425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es-ES_tradnl" b="1" i="1" dirty="0" smtClean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a) Concepto de vacuna: </a:t>
            </a:r>
            <a:r>
              <a:rPr lang="es-ES_tradnl" i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Preparado </a:t>
            </a:r>
            <a:r>
              <a:rPr lang="es-ES_tradnl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antigénico elaborado a partir de agentes patógenos para el organismo con el fin de inducir la inmunidad específica, protectora frente a posibles infecciones de dichos agentes patógenos. Los antígenos no pueden ser tóxicos ni patogénicos, pero deben conservar la capacidad de generar una respuesta inmunitaria específica y proporcionar memoria inmunológica en forma de linfocitos T y B memoria</a:t>
            </a:r>
            <a:r>
              <a:rPr lang="es-ES_tradnl" i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s-ES" dirty="0">
              <a:solidFill>
                <a:srgbClr val="FF0000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467" y="2996952"/>
            <a:ext cx="5591211" cy="3168352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395288" y="2789926"/>
            <a:ext cx="324060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i="1" dirty="0">
                <a:solidFill>
                  <a:srgbClr val="7030A0"/>
                </a:solidFill>
              </a:rPr>
              <a:t>b)</a:t>
            </a:r>
            <a:r>
              <a:rPr lang="es-ES_tradnl" i="1" dirty="0">
                <a:solidFill>
                  <a:srgbClr val="FF0000"/>
                </a:solidFill>
              </a:rPr>
              <a:t> La inmunidad activa </a:t>
            </a:r>
            <a:r>
              <a:rPr lang="es-ES_tradnl" i="1" dirty="0" smtClean="0">
                <a:solidFill>
                  <a:srgbClr val="FF0000"/>
                </a:solidFill>
              </a:rPr>
              <a:t>artificial, </a:t>
            </a:r>
            <a:r>
              <a:rPr lang="es-ES_tradnl" i="1" dirty="0">
                <a:solidFill>
                  <a:srgbClr val="FF0000"/>
                </a:solidFill>
              </a:rPr>
              <a:t>presente en el individuo </a:t>
            </a:r>
            <a:r>
              <a:rPr lang="es-ES_tradnl" i="1" dirty="0" smtClean="0">
                <a:solidFill>
                  <a:srgbClr val="FF0000"/>
                </a:solidFill>
              </a:rPr>
              <a:t>vacunado, </a:t>
            </a:r>
            <a:r>
              <a:rPr lang="es-ES_tradnl" i="1" dirty="0">
                <a:solidFill>
                  <a:srgbClr val="FF0000"/>
                </a:solidFill>
              </a:rPr>
              <a:t>provoca una </a:t>
            </a:r>
            <a:r>
              <a:rPr lang="es-ES_tradnl" i="1" dirty="0" smtClean="0">
                <a:solidFill>
                  <a:srgbClr val="FF0000"/>
                </a:solidFill>
              </a:rPr>
              <a:t>respuesta secundaria</a:t>
            </a:r>
            <a:r>
              <a:rPr lang="es-ES_tradnl" i="1" dirty="0">
                <a:solidFill>
                  <a:srgbClr val="FF0000"/>
                </a:solidFill>
              </a:rPr>
              <a:t>, </a:t>
            </a:r>
            <a:r>
              <a:rPr lang="es-ES_tradnl" i="1" dirty="0" smtClean="0">
                <a:solidFill>
                  <a:srgbClr val="FF0000"/>
                </a:solidFill>
              </a:rPr>
              <a:t>rápida, potente </a:t>
            </a:r>
            <a:r>
              <a:rPr lang="es-ES_tradnl" i="1" dirty="0">
                <a:solidFill>
                  <a:srgbClr val="FF0000"/>
                </a:solidFill>
              </a:rPr>
              <a:t>y </a:t>
            </a:r>
            <a:r>
              <a:rPr lang="es-ES_tradnl" i="1" dirty="0" smtClean="0">
                <a:solidFill>
                  <a:srgbClr val="FF0000"/>
                </a:solidFill>
              </a:rPr>
              <a:t>fulminante, </a:t>
            </a:r>
            <a:r>
              <a:rPr lang="es-ES_tradnl" i="1" dirty="0">
                <a:solidFill>
                  <a:srgbClr val="FF0000"/>
                </a:solidFill>
              </a:rPr>
              <a:t>ante </a:t>
            </a:r>
            <a:r>
              <a:rPr lang="es-ES_tradnl" i="1" dirty="0" smtClean="0">
                <a:solidFill>
                  <a:srgbClr val="FF0000"/>
                </a:solidFill>
              </a:rPr>
              <a:t>el </a:t>
            </a:r>
            <a:r>
              <a:rPr lang="es-ES_tradnl" i="1" dirty="0">
                <a:solidFill>
                  <a:srgbClr val="FF0000"/>
                </a:solidFill>
              </a:rPr>
              <a:t>contacto con el patógeno antigénico </a:t>
            </a:r>
            <a:r>
              <a:rPr lang="es-ES_tradnl" i="1" dirty="0" smtClean="0">
                <a:solidFill>
                  <a:srgbClr val="FF0000"/>
                </a:solidFill>
              </a:rPr>
              <a:t>para el </a:t>
            </a:r>
            <a:r>
              <a:rPr lang="es-ES_tradnl" i="1" dirty="0">
                <a:solidFill>
                  <a:srgbClr val="FF0000"/>
                </a:solidFill>
              </a:rPr>
              <a:t>que se dispone de memoria </a:t>
            </a:r>
            <a:r>
              <a:rPr lang="es-ES_tradnl" i="1" dirty="0" smtClean="0">
                <a:solidFill>
                  <a:srgbClr val="FF0000"/>
                </a:solidFill>
              </a:rPr>
              <a:t>inmunológica. </a:t>
            </a:r>
            <a:r>
              <a:rPr lang="es-ES_tradnl" i="1" dirty="0">
                <a:solidFill>
                  <a:srgbClr val="FF0000"/>
                </a:solidFill>
              </a:rPr>
              <a:t>D</a:t>
            </a:r>
            <a:r>
              <a:rPr lang="es-ES_tradnl" i="1" dirty="0" smtClean="0">
                <a:solidFill>
                  <a:srgbClr val="FF0000"/>
                </a:solidFill>
              </a:rPr>
              <a:t>e esa forma,  </a:t>
            </a:r>
            <a:r>
              <a:rPr lang="es-ES_tradnl" i="1" dirty="0">
                <a:solidFill>
                  <a:srgbClr val="FF0000"/>
                </a:solidFill>
              </a:rPr>
              <a:t>la enfermedad no se produce o lo hace de forma muy leve. La producción de anticuerpos es mayoritariamente </a:t>
            </a:r>
            <a:r>
              <a:rPr lang="es-ES_tradnl" i="1" dirty="0" smtClean="0">
                <a:solidFill>
                  <a:srgbClr val="FF0000"/>
                </a:solidFill>
              </a:rPr>
              <a:t>de tipo </a:t>
            </a:r>
            <a:r>
              <a:rPr lang="es-ES_tradnl" i="1" dirty="0" err="1">
                <a:solidFill>
                  <a:srgbClr val="FF0000"/>
                </a:solidFill>
              </a:rPr>
              <a:t>IgG</a:t>
            </a:r>
            <a:r>
              <a:rPr lang="es-ES_tradnl" i="1" dirty="0">
                <a:solidFill>
                  <a:srgbClr val="FF0000"/>
                </a:solidFill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9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51520" y="116632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s-ES" b="1" dirty="0"/>
              <a:t>c) ¿Cómo prepararías una vacuna frente a un agente patógeno</a:t>
            </a:r>
            <a:r>
              <a:rPr lang="es-ES" b="1" dirty="0" smtClean="0"/>
              <a:t>?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07504" y="733246"/>
            <a:ext cx="8928992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i="1" dirty="0" smtClean="0">
                <a:solidFill>
                  <a:srgbClr val="7030A0"/>
                </a:solidFill>
              </a:rPr>
              <a:t>En general, partiremos de aislar el patógeno o parte de el. A continuación se le sometería a distintos tratamientos que redujeran o eliminaran su virulencia con el empleo de calor, sustancias químicas, cultivo en condiciones extremas o ingeniería genética. Mas adelante se purificarían y disolverían. Salvo las inactivadas, la mayoría necesita de la adicción de coadyuvantes que mejoren la </a:t>
            </a:r>
            <a:r>
              <a:rPr lang="es-ES_tradnl" sz="1400" i="1" dirty="0" err="1" smtClean="0">
                <a:solidFill>
                  <a:srgbClr val="7030A0"/>
                </a:solidFill>
              </a:rPr>
              <a:t>inmunogenicidad</a:t>
            </a:r>
            <a:r>
              <a:rPr lang="es-ES_tradnl" sz="1400" i="1" dirty="0" smtClean="0">
                <a:solidFill>
                  <a:srgbClr val="7030A0"/>
                </a:solidFill>
              </a:rPr>
              <a:t>.</a:t>
            </a:r>
          </a:p>
          <a:p>
            <a:r>
              <a:rPr lang="es-ES_tradnl" sz="1400" i="1" dirty="0" smtClean="0">
                <a:solidFill>
                  <a:srgbClr val="FF0000"/>
                </a:solidFill>
              </a:rPr>
              <a:t>1. Atenuadas:</a:t>
            </a:r>
          </a:p>
          <a:p>
            <a:r>
              <a:rPr lang="es-ES_tradnl" sz="1200" i="1" dirty="0" smtClean="0"/>
              <a:t>La </a:t>
            </a:r>
            <a:r>
              <a:rPr lang="es-ES_tradnl" sz="1200" i="1" dirty="0"/>
              <a:t>atenuación se consigue mediante un tratamiento con formaldehido y sucesivos pases del microorganismo en medios de cultivo artificiales (medio + células embrionarias), obteniendo microorganismos que han perdido la </a:t>
            </a:r>
            <a:r>
              <a:rPr lang="es-ES_tradnl" sz="1200" i="1" dirty="0" smtClean="0"/>
              <a:t>virulencia. Las más modernas se consiguen por </a:t>
            </a:r>
            <a:r>
              <a:rPr lang="es-ES_tradnl" sz="1200" i="1" dirty="0" err="1" smtClean="0"/>
              <a:t>deleción</a:t>
            </a:r>
            <a:r>
              <a:rPr lang="es-ES_tradnl" sz="1200" i="1" dirty="0" smtClean="0"/>
              <a:t> de genes relacionados con la virulencia.</a:t>
            </a:r>
          </a:p>
          <a:p>
            <a:r>
              <a:rPr lang="es-ES_tradnl" sz="1400" i="1" dirty="0" smtClean="0">
                <a:solidFill>
                  <a:srgbClr val="FF0000"/>
                </a:solidFill>
              </a:rPr>
              <a:t>2. Inactivadas:</a:t>
            </a:r>
          </a:p>
          <a:p>
            <a:r>
              <a:rPr lang="es-ES_tradnl" sz="1200" i="1" dirty="0" smtClean="0"/>
              <a:t>Se elimina la virulencia con altas temperaturas o fuertes oxidantes como el formol. El </a:t>
            </a:r>
            <a:r>
              <a:rPr lang="es-ES_tradnl" sz="1200" i="1" dirty="0" err="1" smtClean="0"/>
              <a:t>mo</a:t>
            </a:r>
            <a:r>
              <a:rPr lang="es-ES_tradnl" sz="1200" i="1" dirty="0" smtClean="0"/>
              <a:t> pierde la patogenicidad.</a:t>
            </a:r>
          </a:p>
          <a:p>
            <a:r>
              <a:rPr lang="es-ES_tradnl" sz="1400" i="1" dirty="0" smtClean="0">
                <a:solidFill>
                  <a:srgbClr val="FF0000"/>
                </a:solidFill>
              </a:rPr>
              <a:t>4. Basadas en partes del patógeno: (del virus o </a:t>
            </a:r>
            <a:r>
              <a:rPr lang="es-ES_tradnl" sz="1400" i="1" dirty="0" err="1" smtClean="0">
                <a:solidFill>
                  <a:srgbClr val="FF0000"/>
                </a:solidFill>
              </a:rPr>
              <a:t>acelulares</a:t>
            </a:r>
            <a:r>
              <a:rPr lang="es-ES_tradnl" sz="1400" i="1" dirty="0" smtClean="0">
                <a:solidFill>
                  <a:srgbClr val="FF0000"/>
                </a:solidFill>
              </a:rPr>
              <a:t>)</a:t>
            </a:r>
          </a:p>
          <a:p>
            <a:r>
              <a:rPr lang="es-ES_tradnl" sz="1400" i="1" dirty="0" smtClean="0">
                <a:solidFill>
                  <a:srgbClr val="FF0000"/>
                </a:solidFill>
              </a:rPr>
              <a:t>	a) Toxoides: </a:t>
            </a:r>
            <a:r>
              <a:rPr lang="es-ES_tradnl" sz="1400" i="1" dirty="0" smtClean="0"/>
              <a:t>Normalmente </a:t>
            </a:r>
            <a:r>
              <a:rPr lang="es-ES_tradnl" sz="1400" i="1" dirty="0"/>
              <a:t>se inactivan las toxinas por calor</a:t>
            </a:r>
          </a:p>
          <a:p>
            <a:r>
              <a:rPr lang="es-ES_tradnl" sz="1400" i="1" dirty="0">
                <a:solidFill>
                  <a:srgbClr val="FF0000"/>
                </a:solidFill>
              </a:rPr>
              <a:t>	b</a:t>
            </a:r>
            <a:r>
              <a:rPr lang="es-ES_tradnl" sz="1400" i="1" dirty="0" smtClean="0">
                <a:solidFill>
                  <a:srgbClr val="FF0000"/>
                </a:solidFill>
              </a:rPr>
              <a:t>) Subunidades:</a:t>
            </a:r>
          </a:p>
          <a:p>
            <a:r>
              <a:rPr lang="es-ES_tradnl" sz="1400" i="1" dirty="0" smtClean="0"/>
              <a:t>	Por aislamiento o biosíntesis de antígenos purificados </a:t>
            </a:r>
          </a:p>
          <a:p>
            <a:r>
              <a:rPr lang="es-ES_tradnl" sz="1400" i="1" dirty="0" smtClean="0">
                <a:solidFill>
                  <a:srgbClr val="FF0000"/>
                </a:solidFill>
              </a:rPr>
              <a:t>	c) Recombinantes:</a:t>
            </a:r>
          </a:p>
          <a:p>
            <a:pPr marL="285750" indent="-285750">
              <a:buFontTx/>
              <a:buChar char="-"/>
            </a:pPr>
            <a:r>
              <a:rPr lang="es-ES_tradnl" sz="1400" i="1" dirty="0" smtClean="0">
                <a:solidFill>
                  <a:srgbClr val="7030A0"/>
                </a:solidFill>
              </a:rPr>
              <a:t>Con vectores: </a:t>
            </a:r>
            <a:r>
              <a:rPr lang="es-ES_tradnl" sz="1400" i="1" dirty="0" smtClean="0"/>
              <a:t>Virus no virulentos a los que se les inserta genes del virus patógeno, correspondientes con proteínas antigénicas. También virus vaciados a los que se les insertan genes antigénicos de otros virus.</a:t>
            </a:r>
          </a:p>
          <a:p>
            <a:pPr marL="285750" indent="-285750">
              <a:buFontTx/>
              <a:buChar char="-"/>
            </a:pPr>
            <a:r>
              <a:rPr lang="es-ES_tradnl" sz="1400" i="1" dirty="0" smtClean="0">
                <a:solidFill>
                  <a:srgbClr val="7030A0"/>
                </a:solidFill>
              </a:rPr>
              <a:t>Utilizando organismos transgénicos </a:t>
            </a:r>
            <a:r>
              <a:rPr lang="es-ES_tradnl" sz="1400" i="1" dirty="0" smtClean="0"/>
              <a:t>como bacterias o </a:t>
            </a:r>
            <a:r>
              <a:rPr lang="es-ES_tradnl" sz="1400" i="1" dirty="0" smtClean="0">
                <a:solidFill>
                  <a:srgbClr val="7030A0"/>
                </a:solidFill>
              </a:rPr>
              <a:t>levaduras </a:t>
            </a:r>
            <a:r>
              <a:rPr lang="es-ES_tradnl" sz="1400" i="1" dirty="0" smtClean="0"/>
              <a:t>que contienen genes antigénicos insertados por ingeniería genética que se expresan en forma de proteínas antigénicas.</a:t>
            </a:r>
          </a:p>
          <a:p>
            <a:pPr marL="285750" indent="-285750">
              <a:buFontTx/>
              <a:buChar char="-"/>
            </a:pPr>
            <a:r>
              <a:rPr lang="es-ES_tradnl" sz="1400" i="1" dirty="0" err="1" smtClean="0">
                <a:solidFill>
                  <a:srgbClr val="7030A0"/>
                </a:solidFill>
              </a:rPr>
              <a:t>VPLs</a:t>
            </a:r>
            <a:r>
              <a:rPr lang="es-ES_tradnl" sz="1400" i="1" dirty="0" smtClean="0">
                <a:solidFill>
                  <a:srgbClr val="7030A0"/>
                </a:solidFill>
              </a:rPr>
              <a:t>:</a:t>
            </a:r>
            <a:r>
              <a:rPr lang="es-ES_tradnl" sz="1400" i="1" dirty="0" smtClean="0"/>
              <a:t> (Partículas similares a virus). Se obtienen de forma similar a las anteriores, pero, en este caso los transgénicos producen proteínas víricas que se </a:t>
            </a:r>
            <a:r>
              <a:rPr lang="es-ES_tradnl" sz="1400" i="1" dirty="0" err="1" smtClean="0"/>
              <a:t>autoensamblan</a:t>
            </a:r>
            <a:r>
              <a:rPr lang="es-ES_tradnl" sz="1400" i="1" dirty="0" smtClean="0"/>
              <a:t> generando </a:t>
            </a:r>
            <a:r>
              <a:rPr lang="es-ES_tradnl" sz="1400" i="1" dirty="0" err="1" smtClean="0"/>
              <a:t>pseudocápsides</a:t>
            </a:r>
            <a:r>
              <a:rPr lang="es-ES_tradnl" sz="1400" i="1" dirty="0" smtClean="0"/>
              <a:t> antigénicas. </a:t>
            </a:r>
          </a:p>
          <a:p>
            <a:r>
              <a:rPr lang="es-ES_tradnl" sz="1400" i="1" dirty="0" smtClean="0">
                <a:solidFill>
                  <a:srgbClr val="FF0000"/>
                </a:solidFill>
              </a:rPr>
              <a:t>	d) Genéticas:</a:t>
            </a:r>
          </a:p>
          <a:p>
            <a:r>
              <a:rPr lang="es-ES_tradnl" sz="1400" i="1" dirty="0" smtClean="0"/>
              <a:t>De última generación, se basan en suministrar fragmentos de </a:t>
            </a:r>
            <a:r>
              <a:rPr lang="es-ES_tradnl" sz="1400" i="1" dirty="0" smtClean="0">
                <a:solidFill>
                  <a:srgbClr val="7030A0"/>
                </a:solidFill>
              </a:rPr>
              <a:t>ADN</a:t>
            </a:r>
            <a:r>
              <a:rPr lang="es-ES_tradnl" sz="1400" i="1" dirty="0" smtClean="0"/>
              <a:t> (unido a plásmidos) o </a:t>
            </a:r>
            <a:r>
              <a:rPr lang="es-ES_tradnl" sz="1400" i="1" dirty="0" err="1" smtClean="0">
                <a:solidFill>
                  <a:srgbClr val="7030A0"/>
                </a:solidFill>
              </a:rPr>
              <a:t>ARNm</a:t>
            </a:r>
            <a:r>
              <a:rPr lang="es-ES_tradnl" sz="1400" i="1" dirty="0" smtClean="0">
                <a:solidFill>
                  <a:srgbClr val="7030A0"/>
                </a:solidFill>
              </a:rPr>
              <a:t>,</a:t>
            </a:r>
            <a:r>
              <a:rPr lang="es-ES_tradnl" sz="1400" i="1" dirty="0" smtClean="0"/>
              <a:t> que se expresan en nuestras células en forma de proteínas antigénicas. Requieren de vehículos como liposomas o técnicas de </a:t>
            </a:r>
            <a:r>
              <a:rPr lang="es-ES_tradnl" sz="1400" i="1" dirty="0" err="1" smtClean="0"/>
              <a:t>electroporación</a:t>
            </a:r>
            <a:r>
              <a:rPr lang="es-ES_tradnl" sz="1400" i="1" dirty="0" smtClean="0"/>
              <a:t>, </a:t>
            </a:r>
            <a:r>
              <a:rPr lang="es-ES_tradnl" sz="1400" i="1" dirty="0" err="1" smtClean="0"/>
              <a:t>microinyección</a:t>
            </a:r>
            <a:r>
              <a:rPr lang="es-ES_tradnl" sz="1400" i="1" dirty="0" smtClean="0"/>
              <a:t>, pistolas de genes,…</a:t>
            </a:r>
          </a:p>
          <a:p>
            <a:r>
              <a:rPr lang="es-ES_tradnl" sz="1400" i="1" dirty="0"/>
              <a:t>	</a:t>
            </a:r>
            <a:r>
              <a:rPr lang="es-ES_tradnl" sz="1400" i="1" dirty="0" smtClean="0">
                <a:solidFill>
                  <a:srgbClr val="FF0000"/>
                </a:solidFill>
              </a:rPr>
              <a:t>e) </a:t>
            </a:r>
            <a:r>
              <a:rPr lang="es-ES" sz="1400" i="1" dirty="0" err="1" smtClean="0">
                <a:solidFill>
                  <a:srgbClr val="FF0000"/>
                </a:solidFill>
              </a:rPr>
              <a:t>Antiidiotípicas</a:t>
            </a:r>
            <a:r>
              <a:rPr lang="es-ES" sz="1400" i="1" dirty="0">
                <a:solidFill>
                  <a:srgbClr val="FF0000"/>
                </a:solidFill>
              </a:rPr>
              <a:t>: </a:t>
            </a:r>
            <a:r>
              <a:rPr lang="es-ES" sz="1400" i="1" dirty="0"/>
              <a:t>Producción de anticuerpos contra otros anticuerpos. </a:t>
            </a:r>
          </a:p>
          <a:p>
            <a:r>
              <a:rPr lang="es-ES_tradnl" sz="1400" i="1" dirty="0" smtClean="0">
                <a:solidFill>
                  <a:srgbClr val="7030A0"/>
                </a:solidFill>
              </a:rPr>
              <a:t>Todas ellas pasaran por una serie de etapas para garantizar su eficacia y seguridad: Preclínica (con cultivos celulares y animales). Fases 1,2 y 3, Ensayos con humanos, aumentando el nº de personas en cada fase.</a:t>
            </a:r>
          </a:p>
        </p:txBody>
      </p:sp>
      <p:sp>
        <p:nvSpPr>
          <p:cNvPr id="6" name="Rectángulo 5"/>
          <p:cNvSpPr/>
          <p:nvPr/>
        </p:nvSpPr>
        <p:spPr>
          <a:xfrm>
            <a:off x="251520" y="437743"/>
            <a:ext cx="83478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s-ES" i="1" dirty="0">
                <a:solidFill>
                  <a:srgbClr val="FF0000"/>
                </a:solidFill>
              </a:rPr>
              <a:t>Cada tipo de vacuna requiere de mecanismos de elaboración diferentes:</a:t>
            </a:r>
          </a:p>
        </p:txBody>
      </p:sp>
    </p:spTree>
    <p:extLst>
      <p:ext uri="{BB962C8B-B14F-4D97-AF65-F5344CB8AC3E}">
        <p14:creationId xmlns:p14="http://schemas.microsoft.com/office/powerpoint/2010/main" val="291533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27584" y="764704"/>
            <a:ext cx="7128792" cy="4524315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altLang="es-ES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600" b="1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Las </a:t>
            </a:r>
            <a:r>
              <a:rPr kumimoji="0" lang="es-ES" altLang="es-ES" sz="1600" b="1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vacunas basadas en partes del </a:t>
            </a:r>
            <a:r>
              <a:rPr kumimoji="0" lang="es-ES" altLang="es-ES" sz="1600" b="1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patógeno:</a:t>
            </a:r>
            <a:endParaRPr kumimoji="0" lang="es-ES" altLang="es-ES" sz="16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6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 fabrican aislando y purificando moléculas antigénicas o por </a:t>
            </a:r>
            <a:r>
              <a:rPr kumimoji="0" lang="es-ES" altLang="es-ES" sz="16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5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En </a:t>
            </a:r>
            <a:r>
              <a:rPr kumimoji="0" lang="es-ES" altLang="es-ES" sz="15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este caso se suministran </a:t>
            </a:r>
            <a:r>
              <a:rPr lang="es-ES" altLang="es-ES" sz="1500" b="1" i="1" dirty="0" smtClean="0">
                <a:solidFill>
                  <a:schemeClr val="tx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fracciones</a:t>
            </a:r>
            <a:r>
              <a:rPr kumimoji="0" lang="es-ES" altLang="es-ES" sz="15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kumimoji="0" lang="es-ES" altLang="es-ES" sz="15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de </a:t>
            </a:r>
            <a:r>
              <a:rPr kumimoji="0" lang="es-ES" altLang="es-ES" sz="1500" b="1" i="1" u="none" strike="noStrike" cap="none" normalizeH="0" baseline="0" dirty="0" smtClean="0">
                <a:ln>
                  <a:noFill/>
                </a:ln>
                <a:solidFill>
                  <a:srgbClr val="0066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ADN</a:t>
            </a:r>
            <a:r>
              <a:rPr lang="es-ES" altLang="es-ES" sz="1500" b="1" i="1" dirty="0">
                <a:solidFill>
                  <a:srgbClr val="0066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s-ES" altLang="es-ES" sz="1500" b="1" i="1" dirty="0" smtClean="0">
                <a:solidFill>
                  <a:srgbClr val="0066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</a:t>
            </a:r>
            <a:r>
              <a:rPr kumimoji="0" lang="es-ES" altLang="es-ES" sz="1500" b="1" i="1" u="none" strike="noStrike" cap="none" normalizeH="0" baseline="0" dirty="0" smtClean="0">
                <a:ln>
                  <a:noFill/>
                </a:ln>
                <a:solidFill>
                  <a:srgbClr val="0066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kumimoji="0" lang="es-ES" altLang="es-ES" sz="1500" b="1" i="1" u="none" strike="noStrike" cap="none" normalizeH="0" baseline="0" dirty="0" err="1" smtClean="0">
                <a:ln>
                  <a:noFill/>
                </a:ln>
                <a:solidFill>
                  <a:srgbClr val="0066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ARNm</a:t>
            </a:r>
            <a:r>
              <a:rPr kumimoji="0" lang="es-ES" altLang="es-ES" sz="1500" b="1" i="1" u="none" strike="noStrike" cap="none" normalizeH="0" baseline="0" dirty="0" smtClean="0">
                <a:ln>
                  <a:noFill/>
                </a:ln>
                <a:solidFill>
                  <a:srgbClr val="0066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que informan sobre proteínas</a:t>
            </a:r>
            <a:r>
              <a:rPr kumimoji="0" lang="es-ES" altLang="es-ES" sz="1500" b="1" i="1" u="none" strike="noStrike" cap="none" normalizeH="0" dirty="0" smtClean="0">
                <a:ln>
                  <a:noFill/>
                </a:ln>
                <a:solidFill>
                  <a:srgbClr val="0066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antigénicas</a:t>
            </a:r>
            <a:r>
              <a:rPr kumimoji="0" lang="es-ES" altLang="es-ES" sz="1500" b="1" i="1" u="none" strike="noStrike" cap="none" normalizeH="0" baseline="0" dirty="0" smtClean="0">
                <a:ln>
                  <a:noFill/>
                </a:ln>
                <a:solidFill>
                  <a:srgbClr val="0066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o las propias </a:t>
            </a:r>
            <a:r>
              <a:rPr kumimoji="0" lang="es-ES" altLang="es-ES" sz="1500" b="1" i="1" u="none" strike="noStrike" cap="none" normalizeH="0" baseline="0" dirty="0">
                <a:ln>
                  <a:noFill/>
                </a:ln>
                <a:solidFill>
                  <a:srgbClr val="0066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proteínas antigénicas víricas </a:t>
            </a:r>
            <a:r>
              <a:rPr kumimoji="0" lang="es-ES" altLang="es-ES" sz="1500" b="1" i="1" u="none" strike="noStrike" cap="none" normalizeH="0" baseline="0" dirty="0" smtClean="0">
                <a:ln>
                  <a:noFill/>
                </a:ln>
                <a:solidFill>
                  <a:srgbClr val="0066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 </a:t>
            </a:r>
            <a:r>
              <a:rPr kumimoji="0" lang="es-ES" altLang="es-ES" sz="1500" b="1" i="1" u="none" strike="noStrike" cap="none" normalizeH="0" baseline="0" dirty="0">
                <a:ln>
                  <a:noFill/>
                </a:ln>
                <a:solidFill>
                  <a:srgbClr val="0066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bacterianas </a:t>
            </a:r>
            <a:r>
              <a:rPr kumimoji="0" lang="es-ES" altLang="es-ES" sz="15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</a:t>
            </a:r>
            <a:r>
              <a:rPr kumimoji="0" lang="es-ES" altLang="es-ES" sz="15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estructurales), obtenidas a partir de la expresión de genes del patógeno en organismos como la levadura </a:t>
            </a:r>
            <a:r>
              <a:rPr kumimoji="0" lang="es-ES" altLang="es-ES" sz="1500" b="1" i="1" u="sng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Sacharomyces</a:t>
            </a:r>
            <a:r>
              <a:rPr kumimoji="0" lang="es-ES" altLang="es-ES" sz="1500" b="1" i="1" u="sng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kumimoji="0" lang="es-ES" altLang="es-ES" sz="1500" b="1" i="1" u="sng" strike="noStrike" cap="none" normalizeH="0" baseline="0" dirty="0" err="1">
                <a:ln>
                  <a:noFill/>
                </a:ln>
                <a:solidFill>
                  <a:srgbClr val="7030A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cerevisiae</a:t>
            </a:r>
            <a:r>
              <a:rPr kumimoji="0" lang="es-ES" altLang="es-ES" sz="1500" b="1" i="1" u="sng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kumimoji="0" lang="es-ES" altLang="es-ES" sz="1500" b="1" i="1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 utilizando </a:t>
            </a:r>
            <a:r>
              <a:rPr kumimoji="0" lang="es-ES" altLang="es-ES" sz="1500" b="1" i="1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vectores virales no </a:t>
            </a:r>
            <a:r>
              <a:rPr lang="es-ES" altLang="es-ES" sz="1500" b="1" i="1" dirty="0" smtClean="0">
                <a:solidFill>
                  <a:srgbClr val="7030A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virulentos</a:t>
            </a:r>
            <a:r>
              <a:rPr kumimoji="0" lang="es-ES" altLang="es-ES" sz="1500" b="1" i="1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kumimoji="0" lang="es-ES" altLang="es-ES" sz="1500" b="1" i="1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(Adenovirus, …) a los que se les ha insertado genes de proteínas antigénicas</a:t>
            </a:r>
            <a:r>
              <a:rPr kumimoji="0" lang="es-ES" altLang="es-ES" sz="15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</a:t>
            </a:r>
            <a:endParaRPr kumimoji="0" lang="es-ES" altLang="es-ES" sz="15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5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Las </a:t>
            </a:r>
            <a:r>
              <a:rPr kumimoji="0" lang="es-ES" altLang="es-ES" sz="15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de última generación se fundamentan en la síntesis de partículas similares a virus </a:t>
            </a:r>
            <a:r>
              <a:rPr kumimoji="0" lang="es-ES" altLang="es-ES" sz="1500" b="1" i="1" u="none" strike="noStrike" cap="none" normalizeH="0" baseline="0" dirty="0" err="1">
                <a:ln>
                  <a:noFill/>
                </a:ln>
                <a:solidFill>
                  <a:srgbClr val="0066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VLPs</a:t>
            </a:r>
            <a:r>
              <a:rPr kumimoji="0" lang="es-ES" altLang="es-ES" sz="15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pero sin contenido genético (Hepatitis B, VPH, gripe. ), partículas que resultan del </a:t>
            </a:r>
            <a:r>
              <a:rPr kumimoji="0" lang="es-ES" altLang="es-ES" sz="15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autoensamblaje</a:t>
            </a:r>
            <a:r>
              <a:rPr kumimoji="0" lang="es-ES" altLang="es-ES" sz="15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de proteínas, principalmente víricas con carácter antigénico (originan </a:t>
            </a:r>
            <a:r>
              <a:rPr kumimoji="0" lang="es-ES" altLang="es-ES" sz="15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cápsides</a:t>
            </a:r>
            <a:r>
              <a:rPr kumimoji="0" lang="es-ES" altLang="es-ES" sz="15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similares a las víricas, pero sin material</a:t>
            </a:r>
            <a:r>
              <a:rPr kumimoji="0" lang="es-ES" altLang="es-ES" sz="1500" b="1" i="1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genético), estas son producidas por células </a:t>
            </a:r>
            <a:r>
              <a:rPr kumimoji="0" lang="es-ES" altLang="es-ES" sz="1500" b="1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como </a:t>
            </a:r>
            <a:r>
              <a:rPr kumimoji="0" lang="es-ES" altLang="es-ES" sz="1500" b="1" i="1" u="sng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S. </a:t>
            </a:r>
            <a:r>
              <a:rPr kumimoji="0" lang="es-ES" altLang="es-ES" sz="1500" b="1" i="1" u="sng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cerevisiae</a:t>
            </a:r>
            <a:r>
              <a:rPr kumimoji="0" lang="es-ES" altLang="es-ES" sz="1500" b="1" i="1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etc.</a:t>
            </a:r>
            <a:r>
              <a:rPr kumimoji="0" lang="es-ES" altLang="es-ES" sz="15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</a:t>
            </a:r>
            <a:endParaRPr kumimoji="0" lang="es-ES" altLang="es-ES" sz="15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5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Las </a:t>
            </a:r>
            <a:r>
              <a:rPr kumimoji="0" lang="es-ES" altLang="es-ES" sz="15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partículas se unen a </a:t>
            </a:r>
            <a:r>
              <a:rPr kumimoji="0" lang="es-ES" altLang="es-ES" sz="1500" b="1" i="1" u="none" strike="noStrike" cap="none" normalizeH="0" baseline="0" dirty="0">
                <a:ln>
                  <a:noFill/>
                </a:ln>
                <a:solidFill>
                  <a:srgbClr val="0066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coadyuvantes</a:t>
            </a:r>
            <a:r>
              <a:rPr kumimoji="0" lang="es-ES" altLang="es-ES" sz="15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que aumentan la respuesta </a:t>
            </a:r>
            <a:r>
              <a:rPr kumimoji="0" lang="es-ES" altLang="es-ES" sz="15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inmunitaria innata </a:t>
            </a:r>
            <a:r>
              <a:rPr kumimoji="0" lang="es-ES" altLang="es-ES" sz="15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y la conservación de los componentes </a:t>
            </a:r>
            <a:r>
              <a:rPr kumimoji="0" lang="es-ES" altLang="es-ES" sz="15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vacunales</a:t>
            </a:r>
            <a:r>
              <a:rPr kumimoji="0" lang="es-ES" altLang="es-ES" sz="15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(ej. Hidróxidos y sales de </a:t>
            </a:r>
            <a:r>
              <a:rPr kumimoji="0" lang="es-ES" altLang="es-ES" sz="1500" b="1" i="1" u="none" strike="noStrike" cap="none" normalizeH="0" baseline="0" dirty="0" smtClean="0">
                <a:ln>
                  <a:noFill/>
                </a:ln>
                <a:solidFill>
                  <a:srgbClr val="0066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Aluminio)</a:t>
            </a:r>
            <a:r>
              <a:rPr kumimoji="0" lang="es-ES" altLang="es-ES" sz="15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5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Para </a:t>
            </a:r>
            <a:r>
              <a:rPr kumimoji="0" lang="es-ES" altLang="es-ES" sz="15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interiorizar</a:t>
            </a:r>
            <a:r>
              <a:rPr kumimoji="0" lang="es-ES" altLang="es-ES" sz="1500" b="1" i="1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el ADN o ARN recombinante</a:t>
            </a:r>
            <a:r>
              <a:rPr kumimoji="0" lang="es-ES" altLang="es-ES" sz="15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se utilizan diferentes mecanismos físicos, químicos o biológicos como pistolas de genes, </a:t>
            </a:r>
            <a:r>
              <a:rPr kumimoji="0" lang="es-ES" altLang="es-ES" sz="15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electroporación</a:t>
            </a:r>
            <a:r>
              <a:rPr kumimoji="0" lang="es-ES" altLang="es-ES" sz="15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liposomas, etc. </a:t>
            </a:r>
            <a:endParaRPr kumimoji="0" lang="es-ES" altLang="es-ES" sz="15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s-ES" altLang="es-ES" sz="1500" b="1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Es </a:t>
            </a:r>
            <a:r>
              <a:rPr kumimoji="0" lang="es-ES" altLang="es-ES" sz="1500" b="1" i="1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posible que debamos contestar con los distintos tipos de vacunas, ya que cada una requiere de una elaboración diferente.</a:t>
            </a:r>
            <a:endParaRPr kumimoji="0" lang="es-ES" altLang="es-ES" sz="1500" b="0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95536" y="97345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186374" y="116632"/>
            <a:ext cx="89114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/>
            <a:r>
              <a:rPr lang="es-ES" altLang="es-ES" sz="1600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s-ES" altLang="es-ES" sz="1600" dirty="0">
                <a:latin typeface="Arial" panose="020B0604020202020204" pitchFamily="34" charset="0"/>
                <a:ea typeface="Times New Roman" panose="02020603050405020304" pitchFamily="18" charset="0"/>
              </a:rPr>
              <a:t>¿Cómo prepararías una vacuna frente a un agente infeccioso?</a:t>
            </a:r>
            <a:endParaRPr lang="es-ES" altLang="es-ES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20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Conector recto 89"/>
          <p:cNvCxnSpPr/>
          <p:nvPr/>
        </p:nvCxnSpPr>
        <p:spPr>
          <a:xfrm>
            <a:off x="8163680" y="4871714"/>
            <a:ext cx="0" cy="3588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CuadroTexto 200"/>
          <p:cNvSpPr txBox="1"/>
          <p:nvPr/>
        </p:nvSpPr>
        <p:spPr>
          <a:xfrm>
            <a:off x="29400" y="9737"/>
            <a:ext cx="2094327" cy="923330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s-ES" dirty="0" smtClean="0"/>
          </a:p>
          <a:p>
            <a:endParaRPr lang="es-ES" dirty="0"/>
          </a:p>
          <a:p>
            <a:endParaRPr lang="es-ES" dirty="0"/>
          </a:p>
        </p:txBody>
      </p:sp>
      <p:cxnSp>
        <p:nvCxnSpPr>
          <p:cNvPr id="36" name="Conector recto 35"/>
          <p:cNvCxnSpPr/>
          <p:nvPr/>
        </p:nvCxnSpPr>
        <p:spPr>
          <a:xfrm flipH="1" flipV="1">
            <a:off x="3657184" y="3975247"/>
            <a:ext cx="675" cy="3831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ector recto 172"/>
          <p:cNvCxnSpPr/>
          <p:nvPr/>
        </p:nvCxnSpPr>
        <p:spPr>
          <a:xfrm>
            <a:off x="7626002" y="3943493"/>
            <a:ext cx="0" cy="3588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/>
          <p:cNvSpPr txBox="1"/>
          <p:nvPr/>
        </p:nvSpPr>
        <p:spPr>
          <a:xfrm>
            <a:off x="3055098" y="588189"/>
            <a:ext cx="2005614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" dirty="0"/>
              <a:t>Tipos de Vacunas</a:t>
            </a:r>
          </a:p>
        </p:txBody>
      </p:sp>
      <p:cxnSp>
        <p:nvCxnSpPr>
          <p:cNvPr id="4" name="Conector recto 3"/>
          <p:cNvCxnSpPr/>
          <p:nvPr/>
        </p:nvCxnSpPr>
        <p:spPr>
          <a:xfrm>
            <a:off x="3993786" y="948885"/>
            <a:ext cx="5305" cy="350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 flipV="1">
            <a:off x="755735" y="1279382"/>
            <a:ext cx="5131170" cy="411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755735" y="1304473"/>
            <a:ext cx="0" cy="3600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4682830" y="1828148"/>
            <a:ext cx="0" cy="3600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>
            <a:off x="2123728" y="1300275"/>
            <a:ext cx="0" cy="3600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 flipV="1">
            <a:off x="768644" y="3971549"/>
            <a:ext cx="3615593" cy="135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/>
          <p:cNvSpPr txBox="1"/>
          <p:nvPr/>
        </p:nvSpPr>
        <p:spPr>
          <a:xfrm>
            <a:off x="3941609" y="2023015"/>
            <a:ext cx="1231972" cy="738000"/>
          </a:xfrm>
          <a:prstGeom prst="rect">
            <a:avLst/>
          </a:prstGeom>
          <a:gradFill>
            <a:gsLst>
              <a:gs pos="0">
                <a:srgbClr val="FFC000"/>
              </a:gs>
              <a:gs pos="98000">
                <a:schemeClr val="accent2">
                  <a:tint val="37000"/>
                  <a:satMod val="300000"/>
                </a:schemeClr>
              </a:gs>
              <a:gs pos="57000">
                <a:schemeClr val="accent2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Subunidades</a:t>
            </a:r>
          </a:p>
          <a:p>
            <a:pPr algn="ctr"/>
            <a:r>
              <a:rPr lang="es-ES" sz="1200" dirty="0" smtClean="0"/>
              <a:t>(</a:t>
            </a:r>
            <a:r>
              <a:rPr lang="es-ES" sz="1200" dirty="0"/>
              <a:t>necesitan coadyuvantes</a:t>
            </a:r>
            <a:r>
              <a:rPr lang="es-ES" sz="1200" dirty="0" smtClean="0"/>
              <a:t>)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367187" y="1475649"/>
            <a:ext cx="1609736" cy="1292662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s-ES" dirty="0"/>
              <a:t>Atenuadas</a:t>
            </a:r>
          </a:p>
          <a:p>
            <a:pPr algn="ctr"/>
            <a:r>
              <a:rPr lang="es-ES" sz="1200" dirty="0"/>
              <a:t>Cultivos sucesivos </a:t>
            </a:r>
          </a:p>
          <a:p>
            <a:pPr algn="ctr"/>
            <a:r>
              <a:rPr lang="es-ES" sz="1200" dirty="0"/>
              <a:t>límite en embriones, </a:t>
            </a:r>
          </a:p>
          <a:p>
            <a:pPr algn="ctr"/>
            <a:r>
              <a:rPr lang="es-ES" sz="1200" dirty="0"/>
              <a:t>Formol, </a:t>
            </a:r>
            <a:r>
              <a:rPr lang="es-ES" sz="1200" b="1" dirty="0" err="1" smtClean="0">
                <a:solidFill>
                  <a:srgbClr val="7030A0"/>
                </a:solidFill>
              </a:rPr>
              <a:t>deleción</a:t>
            </a:r>
            <a:r>
              <a:rPr lang="es-ES" sz="1200" dirty="0" smtClean="0"/>
              <a:t> </a:t>
            </a:r>
            <a:r>
              <a:rPr lang="es-ES" sz="1200" dirty="0"/>
              <a:t>…</a:t>
            </a:r>
          </a:p>
          <a:p>
            <a:pPr algn="ctr"/>
            <a:r>
              <a:rPr lang="es-ES" sz="1200" dirty="0"/>
              <a:t>(</a:t>
            </a:r>
            <a:r>
              <a:rPr lang="es-ES" sz="1200" dirty="0" smtClean="0"/>
              <a:t>Sarampión, Polio 2</a:t>
            </a:r>
            <a:endParaRPr lang="es-ES" sz="1200" dirty="0"/>
          </a:p>
          <a:p>
            <a:pPr algn="ctr"/>
            <a:r>
              <a:rPr lang="es-ES" sz="1200" dirty="0"/>
              <a:t>Tuberculosis</a:t>
            </a:r>
            <a:r>
              <a:rPr lang="es-ES" sz="1200" dirty="0" smtClean="0"/>
              <a:t>)</a:t>
            </a:r>
            <a:endParaRPr lang="es-ES" sz="1200" dirty="0"/>
          </a:p>
        </p:txBody>
      </p:sp>
      <p:sp>
        <p:nvSpPr>
          <p:cNvPr id="22" name="CuadroTexto 21"/>
          <p:cNvSpPr txBox="1"/>
          <p:nvPr/>
        </p:nvSpPr>
        <p:spPr>
          <a:xfrm>
            <a:off x="2070517" y="1475649"/>
            <a:ext cx="1491717" cy="1292662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/>
              <a:t>Inactivadas</a:t>
            </a:r>
          </a:p>
          <a:p>
            <a:pPr algn="ctr"/>
            <a:r>
              <a:rPr lang="es-ES" sz="1200" dirty="0" err="1"/>
              <a:t>Tª</a:t>
            </a:r>
            <a:r>
              <a:rPr lang="es-ES" sz="1200" dirty="0"/>
              <a:t>, formaldehido</a:t>
            </a:r>
          </a:p>
          <a:p>
            <a:pPr algn="ctr"/>
            <a:r>
              <a:rPr lang="es-ES" sz="1200" dirty="0"/>
              <a:t>(</a:t>
            </a:r>
            <a:r>
              <a:rPr lang="es-ES" sz="1200" dirty="0" err="1" smtClean="0"/>
              <a:t>Poliomelitis</a:t>
            </a:r>
            <a:r>
              <a:rPr lang="es-ES" sz="1200" dirty="0" smtClean="0"/>
              <a:t> 1, </a:t>
            </a:r>
            <a:r>
              <a:rPr lang="es-ES" sz="1200" dirty="0"/>
              <a:t>cólera)</a:t>
            </a:r>
          </a:p>
          <a:p>
            <a:pPr algn="ctr"/>
            <a:r>
              <a:rPr lang="es-ES" sz="1200" dirty="0"/>
              <a:t>(necesitan coadyuvantes</a:t>
            </a:r>
            <a:r>
              <a:rPr lang="es-ES" sz="1200" dirty="0" smtClean="0"/>
              <a:t>)</a:t>
            </a:r>
            <a:endParaRPr lang="es-ES" sz="1200" dirty="0"/>
          </a:p>
        </p:txBody>
      </p:sp>
      <p:cxnSp>
        <p:nvCxnSpPr>
          <p:cNvPr id="25" name="Conector recto 24"/>
          <p:cNvCxnSpPr/>
          <p:nvPr/>
        </p:nvCxnSpPr>
        <p:spPr>
          <a:xfrm>
            <a:off x="5886905" y="1270509"/>
            <a:ext cx="0" cy="3600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/>
          <p:cNvCxnSpPr/>
          <p:nvPr/>
        </p:nvCxnSpPr>
        <p:spPr>
          <a:xfrm flipV="1">
            <a:off x="2142248" y="3992442"/>
            <a:ext cx="1" cy="3098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/>
          <p:cNvCxnSpPr/>
          <p:nvPr/>
        </p:nvCxnSpPr>
        <p:spPr>
          <a:xfrm>
            <a:off x="5733734" y="4204228"/>
            <a:ext cx="0" cy="2100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>
            <a:off x="4896399" y="4197310"/>
            <a:ext cx="9752" cy="10099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/>
          <p:cNvCxnSpPr/>
          <p:nvPr/>
        </p:nvCxnSpPr>
        <p:spPr>
          <a:xfrm>
            <a:off x="740441" y="3962357"/>
            <a:ext cx="0" cy="5260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adroTexto 31"/>
          <p:cNvSpPr txBox="1"/>
          <p:nvPr/>
        </p:nvSpPr>
        <p:spPr>
          <a:xfrm>
            <a:off x="3058022" y="4101423"/>
            <a:ext cx="1211208" cy="738664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/>
              <a:t>Proteínas </a:t>
            </a:r>
            <a:r>
              <a:rPr lang="es-ES" sz="1200" dirty="0"/>
              <a:t>purificadas</a:t>
            </a:r>
          </a:p>
          <a:p>
            <a:pPr algn="ctr"/>
            <a:r>
              <a:rPr lang="es-ES" sz="1200" dirty="0"/>
              <a:t>(Tosferina)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4460356" y="4414290"/>
            <a:ext cx="891591" cy="110799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s-ES" dirty="0"/>
              <a:t>ADN</a:t>
            </a:r>
          </a:p>
          <a:p>
            <a:pPr algn="ctr"/>
            <a:r>
              <a:rPr lang="es-ES" sz="1200" dirty="0"/>
              <a:t>Plásmidos</a:t>
            </a:r>
          </a:p>
          <a:p>
            <a:pPr algn="ctr"/>
            <a:endParaRPr lang="es-ES" sz="1200" dirty="0"/>
          </a:p>
          <a:p>
            <a:pPr algn="ctr"/>
            <a:endParaRPr lang="es-ES" sz="1200" dirty="0"/>
          </a:p>
          <a:p>
            <a:pPr algn="ctr"/>
            <a:endParaRPr lang="es-ES" sz="1200" dirty="0"/>
          </a:p>
        </p:txBody>
      </p:sp>
      <p:sp>
        <p:nvSpPr>
          <p:cNvPr id="34" name="CuadroTexto 33"/>
          <p:cNvSpPr txBox="1"/>
          <p:nvPr/>
        </p:nvSpPr>
        <p:spPr>
          <a:xfrm>
            <a:off x="5539971" y="4414654"/>
            <a:ext cx="925253" cy="110799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s-ES" dirty="0" err="1"/>
              <a:t>ARNm</a:t>
            </a:r>
            <a:endParaRPr lang="es-ES" dirty="0"/>
          </a:p>
          <a:p>
            <a:pPr algn="ctr"/>
            <a:r>
              <a:rPr lang="es-ES" sz="1200" dirty="0"/>
              <a:t>Liposomas</a:t>
            </a:r>
          </a:p>
          <a:p>
            <a:pPr algn="ctr"/>
            <a:r>
              <a:rPr lang="es-ES" sz="1200" dirty="0"/>
              <a:t>(</a:t>
            </a:r>
            <a:r>
              <a:rPr lang="es-ES" sz="1200" dirty="0" err="1"/>
              <a:t>Covid</a:t>
            </a:r>
            <a:r>
              <a:rPr lang="es-ES" sz="1200" dirty="0"/>
              <a:t> 19)</a:t>
            </a:r>
          </a:p>
          <a:p>
            <a:pPr algn="ctr"/>
            <a:r>
              <a:rPr lang="es-ES" sz="1200" dirty="0"/>
              <a:t>Pfizer</a:t>
            </a:r>
          </a:p>
          <a:p>
            <a:pPr algn="ctr"/>
            <a:r>
              <a:rPr lang="es-ES" sz="1200" dirty="0"/>
              <a:t>Moderna</a:t>
            </a:r>
          </a:p>
        </p:txBody>
      </p:sp>
      <p:sp>
        <p:nvSpPr>
          <p:cNvPr id="37" name="CuadroTexto 36"/>
          <p:cNvSpPr txBox="1"/>
          <p:nvPr/>
        </p:nvSpPr>
        <p:spPr>
          <a:xfrm>
            <a:off x="149357" y="4126918"/>
            <a:ext cx="1095022" cy="877163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/>
              <a:t>Toxoides</a:t>
            </a:r>
          </a:p>
          <a:p>
            <a:pPr algn="ctr"/>
            <a:r>
              <a:rPr lang="es-ES" sz="1100" dirty="0"/>
              <a:t>Toxinas inactivadas</a:t>
            </a:r>
          </a:p>
          <a:p>
            <a:pPr algn="ctr"/>
            <a:r>
              <a:rPr lang="es-ES" sz="1100" dirty="0"/>
              <a:t>(Tétanos)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1385071" y="4128994"/>
            <a:ext cx="1538947" cy="707886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Polisacáridos</a:t>
            </a:r>
          </a:p>
          <a:p>
            <a:pPr algn="ctr"/>
            <a:r>
              <a:rPr lang="es-ES" sz="1200" dirty="0"/>
              <a:t>De pared o capsula bacteriana</a:t>
            </a:r>
          </a:p>
        </p:txBody>
      </p:sp>
      <p:cxnSp>
        <p:nvCxnSpPr>
          <p:cNvPr id="40" name="Conector recto 39"/>
          <p:cNvCxnSpPr/>
          <p:nvPr/>
        </p:nvCxnSpPr>
        <p:spPr>
          <a:xfrm flipH="1">
            <a:off x="2051230" y="4857773"/>
            <a:ext cx="2902" cy="4499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/>
          <p:cNvCxnSpPr/>
          <p:nvPr/>
        </p:nvCxnSpPr>
        <p:spPr>
          <a:xfrm>
            <a:off x="1307596" y="5288235"/>
            <a:ext cx="15271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45"/>
          <p:cNvCxnSpPr/>
          <p:nvPr/>
        </p:nvCxnSpPr>
        <p:spPr>
          <a:xfrm>
            <a:off x="2824587" y="5291170"/>
            <a:ext cx="0" cy="3600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uadroTexto 46"/>
          <p:cNvSpPr txBox="1"/>
          <p:nvPr/>
        </p:nvSpPr>
        <p:spPr>
          <a:xfrm>
            <a:off x="412403" y="5651209"/>
            <a:ext cx="1729845" cy="923330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/>
              <a:t>Puros (LPS)</a:t>
            </a:r>
          </a:p>
          <a:p>
            <a:pPr algn="ctr"/>
            <a:r>
              <a:rPr lang="es-ES" sz="1200" dirty="0" smtClean="0"/>
              <a:t>(Ej. Meningitis</a:t>
            </a:r>
            <a:endParaRPr lang="es-ES" sz="1200" dirty="0"/>
          </a:p>
          <a:p>
            <a:pPr algn="ctr"/>
            <a:r>
              <a:rPr lang="es-ES" sz="1200" dirty="0"/>
              <a:t> </a:t>
            </a:r>
            <a:r>
              <a:rPr lang="es-ES" sz="1200" dirty="0" smtClean="0"/>
              <a:t>bacteriana: </a:t>
            </a:r>
            <a:r>
              <a:rPr lang="es-ES" sz="1200" b="1" i="1" dirty="0" err="1" smtClean="0"/>
              <a:t>Neisseria</a:t>
            </a:r>
            <a:r>
              <a:rPr lang="es-ES" sz="1200" b="1" i="1" dirty="0" smtClean="0"/>
              <a:t> </a:t>
            </a:r>
            <a:r>
              <a:rPr lang="es-ES" sz="1200" b="1" i="1" dirty="0" err="1" smtClean="0"/>
              <a:t>meningitidis</a:t>
            </a:r>
            <a:r>
              <a:rPr lang="es-ES" sz="1200" b="1" i="1" dirty="0" smtClean="0"/>
              <a:t>, </a:t>
            </a:r>
            <a:r>
              <a:rPr lang="es-ES" sz="1200" b="1" dirty="0" smtClean="0"/>
              <a:t>G-</a:t>
            </a:r>
            <a:r>
              <a:rPr lang="es-ES" sz="1200" b="1" i="1" dirty="0" smtClean="0"/>
              <a:t>)</a:t>
            </a:r>
            <a:endParaRPr lang="es-ES" sz="1200" dirty="0"/>
          </a:p>
        </p:txBody>
      </p:sp>
      <p:sp>
        <p:nvSpPr>
          <p:cNvPr id="48" name="CuadroTexto 47"/>
          <p:cNvSpPr txBox="1"/>
          <p:nvPr/>
        </p:nvSpPr>
        <p:spPr>
          <a:xfrm>
            <a:off x="2240994" y="5651209"/>
            <a:ext cx="2642238" cy="923330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/>
              <a:t>Conjugados</a:t>
            </a:r>
          </a:p>
          <a:p>
            <a:pPr algn="ctr"/>
            <a:r>
              <a:rPr lang="es-ES" sz="1200" dirty="0"/>
              <a:t>Proteína + polisacárido antigénico</a:t>
            </a:r>
          </a:p>
          <a:p>
            <a:pPr algn="ctr"/>
            <a:r>
              <a:rPr lang="es-ES" sz="1200" dirty="0" smtClean="0"/>
              <a:t>(Ej. </a:t>
            </a:r>
            <a:r>
              <a:rPr lang="es-ES" sz="1200" dirty="0" err="1" smtClean="0"/>
              <a:t>Neumococica</a:t>
            </a:r>
            <a:r>
              <a:rPr lang="es-ES" sz="1200" dirty="0"/>
              <a:t>:</a:t>
            </a:r>
            <a:r>
              <a:rPr lang="es-ES" sz="1200" dirty="0" smtClean="0"/>
              <a:t> </a:t>
            </a:r>
            <a:r>
              <a:rPr lang="es-ES" sz="1200" b="1" i="1" dirty="0" err="1"/>
              <a:t>Streptococcus</a:t>
            </a:r>
            <a:r>
              <a:rPr lang="es-ES" sz="1200" b="1" i="1" dirty="0"/>
              <a:t> </a:t>
            </a:r>
            <a:r>
              <a:rPr lang="es-ES" sz="1200" b="1" i="1" dirty="0" err="1" smtClean="0"/>
              <a:t>pneumoniae</a:t>
            </a:r>
            <a:r>
              <a:rPr lang="es-ES" sz="1200" b="1" i="1" dirty="0" smtClean="0"/>
              <a:t>, G+ capsulado)</a:t>
            </a:r>
            <a:r>
              <a:rPr lang="es-ES" sz="1200" b="1" i="1" dirty="0"/>
              <a:t> </a:t>
            </a:r>
          </a:p>
        </p:txBody>
      </p:sp>
      <p:cxnSp>
        <p:nvCxnSpPr>
          <p:cNvPr id="52" name="Conector recto 51"/>
          <p:cNvCxnSpPr/>
          <p:nvPr/>
        </p:nvCxnSpPr>
        <p:spPr>
          <a:xfrm>
            <a:off x="1288103" y="5263768"/>
            <a:ext cx="0" cy="3600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uadroTexto 54"/>
          <p:cNvSpPr txBox="1"/>
          <p:nvPr/>
        </p:nvSpPr>
        <p:spPr>
          <a:xfrm>
            <a:off x="6655379" y="2008168"/>
            <a:ext cx="1773187" cy="73866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/>
              <a:t>Recombinantes</a:t>
            </a:r>
          </a:p>
          <a:p>
            <a:pPr lvl="0" algn="ctr"/>
            <a:r>
              <a:rPr lang="es-ES" sz="1200" dirty="0">
                <a:solidFill>
                  <a:srgbClr val="000000"/>
                </a:solidFill>
              </a:rPr>
              <a:t>(necesitan coadyuvantes)</a:t>
            </a:r>
            <a:endParaRPr lang="es-ES" b="1" i="1" u="sng" dirty="0"/>
          </a:p>
        </p:txBody>
      </p:sp>
      <p:cxnSp>
        <p:nvCxnSpPr>
          <p:cNvPr id="68" name="Conector recto 67"/>
          <p:cNvCxnSpPr/>
          <p:nvPr/>
        </p:nvCxnSpPr>
        <p:spPr>
          <a:xfrm flipH="1">
            <a:off x="4365753" y="2757733"/>
            <a:ext cx="3575" cy="12069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CuadroTexto 82"/>
          <p:cNvSpPr txBox="1"/>
          <p:nvPr/>
        </p:nvSpPr>
        <p:spPr>
          <a:xfrm>
            <a:off x="7118776" y="2875444"/>
            <a:ext cx="1408659" cy="86177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Proteínas </a:t>
            </a:r>
            <a:r>
              <a:rPr lang="es-ES" sz="1200" dirty="0"/>
              <a:t>recombinantes</a:t>
            </a:r>
          </a:p>
          <a:p>
            <a:pPr algn="ctr"/>
            <a:r>
              <a:rPr lang="es-ES" sz="1200" dirty="0"/>
              <a:t>(Hepatitis B)</a:t>
            </a:r>
          </a:p>
          <a:p>
            <a:pPr algn="ctr"/>
            <a:r>
              <a:rPr lang="es-ES" sz="1200" dirty="0"/>
              <a:t>En </a:t>
            </a:r>
            <a:r>
              <a:rPr lang="es-ES" sz="1200" dirty="0" smtClean="0"/>
              <a:t>levaduras</a:t>
            </a:r>
            <a:endParaRPr lang="es-ES" sz="1200" dirty="0"/>
          </a:p>
        </p:txBody>
      </p:sp>
      <p:sp>
        <p:nvSpPr>
          <p:cNvPr id="85" name="CuadroTexto 84"/>
          <p:cNvSpPr txBox="1"/>
          <p:nvPr/>
        </p:nvSpPr>
        <p:spPr>
          <a:xfrm>
            <a:off x="7118776" y="3805607"/>
            <a:ext cx="1408659" cy="86177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400" dirty="0" err="1"/>
              <a:t>VLPs</a:t>
            </a:r>
            <a:endParaRPr lang="es-ES" sz="1400" dirty="0"/>
          </a:p>
          <a:p>
            <a:pPr algn="ctr"/>
            <a:r>
              <a:rPr lang="es-ES" sz="1200" dirty="0"/>
              <a:t>(partículas similares a virus)</a:t>
            </a:r>
          </a:p>
          <a:p>
            <a:pPr algn="ctr"/>
            <a:r>
              <a:rPr lang="es-ES" sz="1200" dirty="0"/>
              <a:t>En levaduras</a:t>
            </a:r>
          </a:p>
        </p:txBody>
      </p:sp>
      <p:cxnSp>
        <p:nvCxnSpPr>
          <p:cNvPr id="86" name="Conector recto 85"/>
          <p:cNvCxnSpPr>
            <a:cxnSpLocks/>
          </p:cNvCxnSpPr>
          <p:nvPr/>
        </p:nvCxnSpPr>
        <p:spPr>
          <a:xfrm>
            <a:off x="7626002" y="4667381"/>
            <a:ext cx="0" cy="2009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cto 86"/>
          <p:cNvCxnSpPr>
            <a:endCxn id="83" idx="1"/>
          </p:cNvCxnSpPr>
          <p:nvPr/>
        </p:nvCxnSpPr>
        <p:spPr>
          <a:xfrm>
            <a:off x="6882875" y="3185736"/>
            <a:ext cx="235901" cy="1205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cto 88"/>
          <p:cNvCxnSpPr/>
          <p:nvPr/>
        </p:nvCxnSpPr>
        <p:spPr>
          <a:xfrm>
            <a:off x="7002010" y="4871714"/>
            <a:ext cx="0" cy="35884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uadroTexto 104"/>
          <p:cNvSpPr txBox="1"/>
          <p:nvPr/>
        </p:nvSpPr>
        <p:spPr>
          <a:xfrm>
            <a:off x="5510918" y="2987552"/>
            <a:ext cx="1135785" cy="104644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/>
              <a:t>Vectores </a:t>
            </a:r>
          </a:p>
          <a:p>
            <a:pPr algn="ctr"/>
            <a:r>
              <a:rPr lang="es-ES" sz="1100" dirty="0"/>
              <a:t>Con </a:t>
            </a:r>
            <a:endParaRPr lang="es-ES" sz="1100" dirty="0" smtClean="0"/>
          </a:p>
          <a:p>
            <a:pPr algn="ctr"/>
            <a:r>
              <a:rPr lang="es-ES" sz="1100" dirty="0" smtClean="0"/>
              <a:t>Adenovirus</a:t>
            </a:r>
            <a:r>
              <a:rPr lang="es-ES" sz="1100" dirty="0"/>
              <a:t>, </a:t>
            </a:r>
            <a:r>
              <a:rPr lang="es-ES" sz="1100" dirty="0" smtClean="0"/>
              <a:t>...)</a:t>
            </a:r>
            <a:endParaRPr lang="es-ES" sz="1100" dirty="0"/>
          </a:p>
          <a:p>
            <a:pPr algn="ctr"/>
            <a:r>
              <a:rPr lang="es-ES" sz="1100" dirty="0"/>
              <a:t>(</a:t>
            </a:r>
            <a:r>
              <a:rPr lang="es-ES" sz="1100" dirty="0" err="1"/>
              <a:t>Covid</a:t>
            </a:r>
            <a:r>
              <a:rPr lang="es-ES" sz="1100" dirty="0"/>
              <a:t> </a:t>
            </a:r>
            <a:r>
              <a:rPr lang="es-ES" sz="1100" dirty="0" smtClean="0"/>
              <a:t>19) Oxford</a:t>
            </a:r>
            <a:endParaRPr lang="es-ES" sz="1100" dirty="0"/>
          </a:p>
        </p:txBody>
      </p:sp>
      <p:cxnSp>
        <p:nvCxnSpPr>
          <p:cNvPr id="107" name="Conector recto 106"/>
          <p:cNvCxnSpPr/>
          <p:nvPr/>
        </p:nvCxnSpPr>
        <p:spPr>
          <a:xfrm flipV="1">
            <a:off x="6882875" y="2757733"/>
            <a:ext cx="5226" cy="12175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CuadroTexto 123"/>
          <p:cNvSpPr txBox="1"/>
          <p:nvPr/>
        </p:nvSpPr>
        <p:spPr>
          <a:xfrm>
            <a:off x="6740187" y="5024828"/>
            <a:ext cx="832279" cy="110799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s-ES" dirty="0"/>
              <a:t>Con </a:t>
            </a:r>
          </a:p>
          <a:p>
            <a:pPr algn="ctr"/>
            <a:r>
              <a:rPr lang="es-ES" sz="1200" dirty="0"/>
              <a:t>Envoltura</a:t>
            </a:r>
          </a:p>
          <a:p>
            <a:pPr algn="ctr"/>
            <a:r>
              <a:rPr lang="es-ES" sz="1200" dirty="0"/>
              <a:t>(Ébola)</a:t>
            </a:r>
          </a:p>
          <a:p>
            <a:pPr algn="ctr"/>
            <a:endParaRPr lang="es-ES" sz="1200" dirty="0"/>
          </a:p>
          <a:p>
            <a:pPr algn="ctr"/>
            <a:endParaRPr lang="es-ES" sz="1200" dirty="0"/>
          </a:p>
        </p:txBody>
      </p:sp>
      <p:sp>
        <p:nvSpPr>
          <p:cNvPr id="125" name="CuadroTexto 124"/>
          <p:cNvSpPr txBox="1"/>
          <p:nvPr/>
        </p:nvSpPr>
        <p:spPr>
          <a:xfrm>
            <a:off x="7822364" y="5024828"/>
            <a:ext cx="1188004" cy="110799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/>
              <a:t>Sin </a:t>
            </a:r>
            <a:r>
              <a:rPr lang="es-ES" sz="1200" dirty="0"/>
              <a:t>Envoltura</a:t>
            </a:r>
          </a:p>
          <a:p>
            <a:pPr algn="ctr"/>
            <a:r>
              <a:rPr lang="es-ES" sz="1200" dirty="0"/>
              <a:t>(HPV)</a:t>
            </a:r>
          </a:p>
          <a:p>
            <a:pPr algn="ctr"/>
            <a:r>
              <a:rPr lang="es-ES" sz="1200" dirty="0"/>
              <a:t>Papiloma humano</a:t>
            </a:r>
          </a:p>
        </p:txBody>
      </p:sp>
      <p:sp>
        <p:nvSpPr>
          <p:cNvPr id="178" name="CuadroTexto 177"/>
          <p:cNvSpPr txBox="1"/>
          <p:nvPr/>
        </p:nvSpPr>
        <p:spPr>
          <a:xfrm>
            <a:off x="1328419" y="133880"/>
            <a:ext cx="732893" cy="3077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1400" dirty="0"/>
              <a:t>Víricas</a:t>
            </a:r>
          </a:p>
        </p:txBody>
      </p:sp>
      <p:sp>
        <p:nvSpPr>
          <p:cNvPr id="177" name="CuadroTexto 176"/>
          <p:cNvSpPr txBox="1"/>
          <p:nvPr/>
        </p:nvSpPr>
        <p:spPr>
          <a:xfrm>
            <a:off x="97835" y="123418"/>
            <a:ext cx="1130438" cy="307777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1400" dirty="0"/>
              <a:t>Bacterianas</a:t>
            </a:r>
          </a:p>
        </p:txBody>
      </p:sp>
      <p:sp>
        <p:nvSpPr>
          <p:cNvPr id="179" name="CuadroTexto 178"/>
          <p:cNvSpPr txBox="1"/>
          <p:nvPr/>
        </p:nvSpPr>
        <p:spPr>
          <a:xfrm>
            <a:off x="696107" y="487569"/>
            <a:ext cx="742511" cy="307777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1400" dirty="0"/>
              <a:t>Ambas</a:t>
            </a:r>
          </a:p>
        </p:txBody>
      </p:sp>
      <p:cxnSp>
        <p:nvCxnSpPr>
          <p:cNvPr id="189" name="Conector recto 188"/>
          <p:cNvCxnSpPr>
            <a:cxnSpLocks/>
          </p:cNvCxnSpPr>
          <p:nvPr/>
        </p:nvCxnSpPr>
        <p:spPr>
          <a:xfrm flipH="1">
            <a:off x="1813225" y="3347122"/>
            <a:ext cx="2003830" cy="246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CuadroTexto 190"/>
          <p:cNvSpPr txBox="1"/>
          <p:nvPr/>
        </p:nvSpPr>
        <p:spPr>
          <a:xfrm>
            <a:off x="84266" y="3138142"/>
            <a:ext cx="1736212" cy="70788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Antiidiotípicas</a:t>
            </a:r>
            <a:endParaRPr lang="es-ES" sz="1600" dirty="0"/>
          </a:p>
          <a:p>
            <a:pPr algn="ctr"/>
            <a:r>
              <a:rPr lang="es-ES" sz="1200" dirty="0"/>
              <a:t>(Células </a:t>
            </a:r>
            <a:r>
              <a:rPr lang="es-ES" sz="1200" dirty="0" smtClean="0"/>
              <a:t>tumorales, etc.)</a:t>
            </a:r>
            <a:endParaRPr lang="es-ES" sz="1200" dirty="0"/>
          </a:p>
        </p:txBody>
      </p:sp>
      <p:sp>
        <p:nvSpPr>
          <p:cNvPr id="204" name="CuadroTexto 203"/>
          <p:cNvSpPr txBox="1"/>
          <p:nvPr/>
        </p:nvSpPr>
        <p:spPr>
          <a:xfrm>
            <a:off x="6442835" y="71298"/>
            <a:ext cx="2592288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tx1"/>
                </a:solidFill>
              </a:rPr>
              <a:t>Coadyuvante: </a:t>
            </a:r>
            <a:r>
              <a:rPr lang="es-ES" sz="1200" i="1" dirty="0">
                <a:solidFill>
                  <a:schemeClr val="tx1"/>
                </a:solidFill>
              </a:rPr>
              <a:t>Sustancia que incrementa la inmunidad y la durabilidad de la vacuna. Actúa a nivel de la respuesta innata</a:t>
            </a:r>
          </a:p>
        </p:txBody>
      </p:sp>
      <p:pic>
        <p:nvPicPr>
          <p:cNvPr id="205" name="Imagen 2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284" y="2808477"/>
            <a:ext cx="372886" cy="306135"/>
          </a:xfrm>
          <a:prstGeom prst="rect">
            <a:avLst/>
          </a:prstGeom>
        </p:spPr>
      </p:pic>
      <p:pic>
        <p:nvPicPr>
          <p:cNvPr id="207" name="Imagen 20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118" y="2802886"/>
            <a:ext cx="351565" cy="360210"/>
          </a:xfrm>
          <a:prstGeom prst="rect">
            <a:avLst/>
          </a:prstGeom>
        </p:spPr>
      </p:pic>
      <p:pic>
        <p:nvPicPr>
          <p:cNvPr id="210" name="Imagen 20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2139" y="5578826"/>
            <a:ext cx="676464" cy="252939"/>
          </a:xfrm>
          <a:prstGeom prst="rect">
            <a:avLst/>
          </a:prstGeom>
        </p:spPr>
      </p:pic>
      <p:pic>
        <p:nvPicPr>
          <p:cNvPr id="211" name="Imagen 2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9092" y="4919809"/>
            <a:ext cx="367963" cy="287471"/>
          </a:xfrm>
          <a:prstGeom prst="rect">
            <a:avLst/>
          </a:prstGeom>
        </p:spPr>
      </p:pic>
      <p:pic>
        <p:nvPicPr>
          <p:cNvPr id="212" name="Imagen 2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2240" y="6150179"/>
            <a:ext cx="476002" cy="432729"/>
          </a:xfrm>
          <a:prstGeom prst="rect">
            <a:avLst/>
          </a:prstGeom>
        </p:spPr>
      </p:pic>
      <p:pic>
        <p:nvPicPr>
          <p:cNvPr id="213" name="Imagen 2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9353" y="2970877"/>
            <a:ext cx="367963" cy="287471"/>
          </a:xfrm>
          <a:prstGeom prst="rect">
            <a:avLst/>
          </a:prstGeom>
        </p:spPr>
      </p:pic>
      <p:pic>
        <p:nvPicPr>
          <p:cNvPr id="216" name="Imagen 2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6433" y="5029431"/>
            <a:ext cx="717759" cy="450120"/>
          </a:xfrm>
          <a:prstGeom prst="rect">
            <a:avLst/>
          </a:prstGeom>
        </p:spPr>
      </p:pic>
      <p:pic>
        <p:nvPicPr>
          <p:cNvPr id="2050" name="Picture 2" descr="ALIANZA POR LA VACUNACION | Difteria: vacuna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39" y="5051138"/>
            <a:ext cx="367085" cy="36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CuadroTexto 62"/>
          <p:cNvSpPr txBox="1"/>
          <p:nvPr/>
        </p:nvSpPr>
        <p:spPr>
          <a:xfrm>
            <a:off x="5270311" y="2019069"/>
            <a:ext cx="1233189" cy="73866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Genéticas</a:t>
            </a:r>
            <a:endParaRPr lang="es-ES" dirty="0"/>
          </a:p>
          <a:p>
            <a:pPr algn="ctr"/>
            <a:r>
              <a:rPr lang="es-ES" sz="1200" dirty="0"/>
              <a:t>(necesitan coadyuvantes)</a:t>
            </a:r>
          </a:p>
        </p:txBody>
      </p:sp>
      <p:cxnSp>
        <p:nvCxnSpPr>
          <p:cNvPr id="69" name="Conector recto 68"/>
          <p:cNvCxnSpPr/>
          <p:nvPr/>
        </p:nvCxnSpPr>
        <p:spPr>
          <a:xfrm>
            <a:off x="4909285" y="4201363"/>
            <a:ext cx="830723" cy="9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cto 70"/>
          <p:cNvCxnSpPr/>
          <p:nvPr/>
        </p:nvCxnSpPr>
        <p:spPr>
          <a:xfrm>
            <a:off x="5362009" y="2768311"/>
            <a:ext cx="5145" cy="14570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cto 80"/>
          <p:cNvCxnSpPr/>
          <p:nvPr/>
        </p:nvCxnSpPr>
        <p:spPr>
          <a:xfrm>
            <a:off x="6888101" y="3967835"/>
            <a:ext cx="235901" cy="1359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 recto 87"/>
          <p:cNvCxnSpPr/>
          <p:nvPr/>
        </p:nvCxnSpPr>
        <p:spPr>
          <a:xfrm flipV="1">
            <a:off x="6644565" y="3057747"/>
            <a:ext cx="233085" cy="2161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90"/>
          <p:cNvCxnSpPr/>
          <p:nvPr/>
        </p:nvCxnSpPr>
        <p:spPr>
          <a:xfrm>
            <a:off x="6981252" y="4868315"/>
            <a:ext cx="118242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Imagen 4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00825" y="6166623"/>
            <a:ext cx="457200" cy="419100"/>
          </a:xfrm>
          <a:prstGeom prst="rect">
            <a:avLst/>
          </a:prstGeom>
        </p:spPr>
      </p:pic>
      <p:pic>
        <p:nvPicPr>
          <p:cNvPr id="51" name="Imagen 5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5329" y="4056562"/>
            <a:ext cx="366671" cy="357728"/>
          </a:xfrm>
          <a:prstGeom prst="rect">
            <a:avLst/>
          </a:prstGeom>
        </p:spPr>
      </p:pic>
      <p:pic>
        <p:nvPicPr>
          <p:cNvPr id="57" name="Imagen 5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82830" y="5004145"/>
            <a:ext cx="456060" cy="444787"/>
          </a:xfrm>
          <a:prstGeom prst="rect">
            <a:avLst/>
          </a:prstGeom>
        </p:spPr>
      </p:pic>
      <p:pic>
        <p:nvPicPr>
          <p:cNvPr id="58" name="Imagen 5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98519" y="449391"/>
            <a:ext cx="581025" cy="552450"/>
          </a:xfrm>
          <a:prstGeom prst="rect">
            <a:avLst/>
          </a:prstGeom>
        </p:spPr>
      </p:pic>
      <p:pic>
        <p:nvPicPr>
          <p:cNvPr id="70" name="Imagen 69"/>
          <p:cNvPicPr>
            <a:picLocks noChangeAspect="1"/>
          </p:cNvPicPr>
          <p:nvPr/>
        </p:nvPicPr>
        <p:blipFill rotWithShape="1">
          <a:blip r:embed="rId14"/>
          <a:srcRect r="18247" b="54979"/>
          <a:stretch/>
        </p:blipFill>
        <p:spPr>
          <a:xfrm>
            <a:off x="1856352" y="3429718"/>
            <a:ext cx="2106864" cy="227173"/>
          </a:xfrm>
          <a:prstGeom prst="rect">
            <a:avLst/>
          </a:prstGeom>
        </p:spPr>
      </p:pic>
      <p:sp>
        <p:nvSpPr>
          <p:cNvPr id="73" name="CuadroTexto 72"/>
          <p:cNvSpPr txBox="1"/>
          <p:nvPr/>
        </p:nvSpPr>
        <p:spPr>
          <a:xfrm>
            <a:off x="3709040" y="1450529"/>
            <a:ext cx="3226418" cy="369332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(partes o </a:t>
            </a:r>
            <a:r>
              <a:rPr lang="es-ES" dirty="0" err="1" smtClean="0"/>
              <a:t>acelulares</a:t>
            </a:r>
            <a:r>
              <a:rPr lang="es-ES" dirty="0" smtClean="0"/>
              <a:t>) </a:t>
            </a:r>
            <a:endParaRPr lang="es-ES" dirty="0"/>
          </a:p>
        </p:txBody>
      </p:sp>
      <p:cxnSp>
        <p:nvCxnSpPr>
          <p:cNvPr id="74" name="Conector recto 73"/>
          <p:cNvCxnSpPr>
            <a:endCxn id="63" idx="0"/>
          </p:cNvCxnSpPr>
          <p:nvPr/>
        </p:nvCxnSpPr>
        <p:spPr>
          <a:xfrm>
            <a:off x="5886905" y="1835136"/>
            <a:ext cx="1" cy="1839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76"/>
          <p:cNvCxnSpPr/>
          <p:nvPr/>
        </p:nvCxnSpPr>
        <p:spPr>
          <a:xfrm>
            <a:off x="6792000" y="1813334"/>
            <a:ext cx="1" cy="1839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/>
          <p:cNvCxnSpPr/>
          <p:nvPr/>
        </p:nvCxnSpPr>
        <p:spPr>
          <a:xfrm>
            <a:off x="3817055" y="1813334"/>
            <a:ext cx="6359" cy="15368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74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356992"/>
            <a:ext cx="8647112" cy="1656184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475656" y="1052736"/>
            <a:ext cx="6008043" cy="120032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Vacunas </a:t>
            </a:r>
            <a:r>
              <a:rPr kumimoji="0" lang="es-ES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Antiidiotípicas</a:t>
            </a:r>
            <a:endParaRPr kumimoji="0" 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(Células </a:t>
            </a:r>
            <a:r>
              <a:rPr kumimoji="0" lang="es-E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tumorales, etc.)</a:t>
            </a:r>
            <a:endParaRPr kumimoji="0" 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889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51520" y="260648"/>
            <a:ext cx="85689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>
                <a:latin typeface="Calibri" panose="020F0502020204030204" pitchFamily="34" charset="0"/>
                <a:ea typeface="Times New Roman" panose="02020603050405020304" pitchFamily="18" charset="0"/>
              </a:rPr>
              <a:t>Desarrolle un </a:t>
            </a:r>
            <a:r>
              <a:rPr lang="es-ES" b="1" dirty="0">
                <a:latin typeface="Calibri" panose="020F0502020204030204" pitchFamily="34" charset="0"/>
                <a:ea typeface="Times New Roman" panose="02020603050405020304" pitchFamily="18" charset="0"/>
              </a:rPr>
              <a:t>texto</a:t>
            </a:r>
            <a:r>
              <a:rPr lang="es-ES" dirty="0">
                <a:latin typeface="Calibri" panose="020F0502020204030204" pitchFamily="34" charset="0"/>
                <a:ea typeface="Times New Roman" panose="02020603050405020304" pitchFamily="18" charset="0"/>
              </a:rPr>
              <a:t> coherente de no más de </a:t>
            </a:r>
            <a:r>
              <a:rPr lang="es-ES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12 </a:t>
            </a:r>
            <a:r>
              <a:rPr lang="es-ES" dirty="0">
                <a:latin typeface="Calibri" panose="020F0502020204030204" pitchFamily="34" charset="0"/>
                <a:ea typeface="Times New Roman" panose="02020603050405020304" pitchFamily="18" charset="0"/>
              </a:rPr>
              <a:t>líneas en el que se relacionen los </a:t>
            </a:r>
            <a:r>
              <a:rPr lang="es-ES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siguientes </a:t>
            </a:r>
            <a:r>
              <a:rPr lang="es-ES" dirty="0">
                <a:latin typeface="Calibri" panose="020F0502020204030204" pitchFamily="34" charset="0"/>
                <a:ea typeface="Times New Roman" panose="02020603050405020304" pitchFamily="18" charset="0"/>
              </a:rPr>
              <a:t>conceptos </a:t>
            </a:r>
            <a:r>
              <a:rPr lang="es-ES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referentes </a:t>
            </a:r>
            <a:r>
              <a:rPr lang="es-ES" dirty="0">
                <a:latin typeface="Calibri" panose="020F0502020204030204" pitchFamily="34" charset="0"/>
                <a:ea typeface="Times New Roman" panose="02020603050405020304" pitchFamily="18" charset="0"/>
              </a:rPr>
              <a:t>a un determinado fenómeno biológico: </a:t>
            </a:r>
            <a:r>
              <a:rPr lang="es-ES" b="1" dirty="0">
                <a:latin typeface="Calibri" panose="020F0502020204030204" pitchFamily="34" charset="0"/>
                <a:ea typeface="Times New Roman" panose="02020603050405020304" pitchFamily="18" charset="0"/>
              </a:rPr>
              <a:t>anticuerpo, Linfocito B, antígeno, memoria </a:t>
            </a:r>
            <a:r>
              <a:rPr lang="es-ES" b="1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inmunológica, vacuna.</a:t>
            </a:r>
            <a:endParaRPr lang="es-E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97768" y="1340768"/>
            <a:ext cx="8676456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indent="457200" eaLnBrk="0" hangingPunct="0"/>
            <a:r>
              <a:rPr lang="es-ES" sz="1600" i="1" dirty="0" smtClean="0">
                <a:solidFill>
                  <a:srgbClr val="FF0000"/>
                </a:solidFill>
                <a:ea typeface="Times New Roman" pitchFamily="18" charset="0"/>
                <a:cs typeface="Arial" charset="0"/>
              </a:rPr>
              <a:t>El proceso conocido como </a:t>
            </a:r>
            <a:r>
              <a:rPr lang="es-ES" sz="1600" b="1" i="1" dirty="0">
                <a:solidFill>
                  <a:srgbClr val="FF0000"/>
                </a:solidFill>
                <a:ea typeface="Times New Roman" pitchFamily="18" charset="0"/>
                <a:cs typeface="Arial" charset="0"/>
              </a:rPr>
              <a:t>INMUNIDAD ACTIVA</a:t>
            </a:r>
            <a:r>
              <a:rPr lang="es-ES" sz="1600" i="1" dirty="0">
                <a:solidFill>
                  <a:srgbClr val="FF0000"/>
                </a:solidFill>
                <a:ea typeface="Times New Roman" pitchFamily="18" charset="0"/>
                <a:cs typeface="Arial" charset="0"/>
              </a:rPr>
              <a:t>., </a:t>
            </a:r>
            <a:r>
              <a:rPr lang="es-ES" sz="1600" i="1" dirty="0" smtClean="0">
                <a:solidFill>
                  <a:srgbClr val="FF0000"/>
                </a:solidFill>
                <a:ea typeface="Times New Roman" pitchFamily="18" charset="0"/>
                <a:cs typeface="Arial" charset="0"/>
              </a:rPr>
              <a:t>consiste </a:t>
            </a:r>
            <a:r>
              <a:rPr lang="es-ES" sz="1600" i="1" dirty="0">
                <a:solidFill>
                  <a:srgbClr val="FF0000"/>
                </a:solidFill>
                <a:ea typeface="Times New Roman" pitchFamily="18" charset="0"/>
                <a:cs typeface="Arial" charset="0"/>
              </a:rPr>
              <a:t>en la </a:t>
            </a:r>
            <a:r>
              <a:rPr lang="es-ES" sz="1600" i="1" dirty="0" smtClean="0">
                <a:solidFill>
                  <a:srgbClr val="FF0000"/>
                </a:solidFill>
                <a:ea typeface="Times New Roman" pitchFamily="18" charset="0"/>
                <a:cs typeface="Arial" charset="0"/>
              </a:rPr>
              <a:t>adquisición de </a:t>
            </a:r>
            <a:r>
              <a:rPr lang="es-ES" sz="1600" i="1" dirty="0">
                <a:solidFill>
                  <a:srgbClr val="7030A0"/>
                </a:solidFill>
                <a:ea typeface="Times New Roman" pitchFamily="18" charset="0"/>
                <a:cs typeface="Arial" charset="0"/>
              </a:rPr>
              <a:t>memoria </a:t>
            </a:r>
            <a:r>
              <a:rPr lang="es-ES" sz="1600" i="1" dirty="0" smtClean="0">
                <a:solidFill>
                  <a:srgbClr val="7030A0"/>
                </a:solidFill>
                <a:ea typeface="Times New Roman" pitchFamily="18" charset="0"/>
                <a:cs typeface="Arial" charset="0"/>
              </a:rPr>
              <a:t>inmunológica</a:t>
            </a:r>
            <a:r>
              <a:rPr lang="es-ES" sz="1600" i="1" dirty="0" smtClean="0">
                <a:solidFill>
                  <a:srgbClr val="FF0000"/>
                </a:solidFill>
                <a:ea typeface="Times New Roman" pitchFamily="18" charset="0"/>
                <a:cs typeface="Arial" charset="0"/>
              </a:rPr>
              <a:t> tras haberse </a:t>
            </a:r>
            <a:r>
              <a:rPr lang="es-ES" sz="1600" i="1" dirty="0">
                <a:solidFill>
                  <a:srgbClr val="FF0000"/>
                </a:solidFill>
                <a:ea typeface="Times New Roman" pitchFamily="18" charset="0"/>
                <a:cs typeface="Arial" charset="0"/>
              </a:rPr>
              <a:t>producido una respuesta </a:t>
            </a:r>
            <a:r>
              <a:rPr lang="es-ES" sz="1600" i="1" dirty="0" smtClean="0">
                <a:solidFill>
                  <a:srgbClr val="FF0000"/>
                </a:solidFill>
                <a:ea typeface="Times New Roman" pitchFamily="18" charset="0"/>
                <a:cs typeface="Arial" charset="0"/>
              </a:rPr>
              <a:t>inmunitaria específica, en </a:t>
            </a:r>
            <a:r>
              <a:rPr lang="es-ES" sz="1600" i="1" dirty="0">
                <a:solidFill>
                  <a:srgbClr val="FF0000"/>
                </a:solidFill>
                <a:ea typeface="Times New Roman" pitchFamily="18" charset="0"/>
                <a:cs typeface="Arial" charset="0"/>
              </a:rPr>
              <a:t>la que el </a:t>
            </a:r>
            <a:r>
              <a:rPr lang="es-ES" sz="1600" i="1" dirty="0" smtClean="0">
                <a:solidFill>
                  <a:srgbClr val="FF0000"/>
                </a:solidFill>
                <a:ea typeface="Times New Roman" pitchFamily="18" charset="0"/>
                <a:cs typeface="Arial" charset="0"/>
              </a:rPr>
              <a:t>individuo ha generado una reserva de </a:t>
            </a:r>
            <a:r>
              <a:rPr lang="es-ES" sz="1600" i="1" dirty="0" smtClean="0">
                <a:solidFill>
                  <a:srgbClr val="7030A0"/>
                </a:solidFill>
                <a:ea typeface="Times New Roman" pitchFamily="18" charset="0"/>
                <a:cs typeface="Arial" charset="0"/>
              </a:rPr>
              <a:t>linfocitos B memoria </a:t>
            </a:r>
            <a:r>
              <a:rPr lang="es-ES" sz="1600" i="1" dirty="0" smtClean="0">
                <a:solidFill>
                  <a:srgbClr val="FF0000"/>
                </a:solidFill>
                <a:ea typeface="Times New Roman" pitchFamily="18" charset="0"/>
                <a:cs typeface="Arial" charset="0"/>
              </a:rPr>
              <a:t>lo que le permite </a:t>
            </a:r>
            <a:r>
              <a:rPr lang="es-ES" sz="1600" i="1" dirty="0">
                <a:solidFill>
                  <a:srgbClr val="FF0000"/>
                </a:solidFill>
                <a:ea typeface="Times New Roman" pitchFamily="18" charset="0"/>
                <a:cs typeface="Arial" charset="0"/>
              </a:rPr>
              <a:t>generar rápidamente un gran número de anticuerpos </a:t>
            </a:r>
            <a:r>
              <a:rPr lang="es-ES" sz="1600" i="1" dirty="0" smtClean="0">
                <a:solidFill>
                  <a:srgbClr val="FF0000"/>
                </a:solidFill>
                <a:ea typeface="Times New Roman" pitchFamily="18" charset="0"/>
                <a:cs typeface="Arial" charset="0"/>
              </a:rPr>
              <a:t>específicos, </a:t>
            </a:r>
            <a:r>
              <a:rPr lang="es-ES" sz="1600" i="1" dirty="0">
                <a:solidFill>
                  <a:srgbClr val="FF0000"/>
                </a:solidFill>
                <a:ea typeface="Times New Roman" pitchFamily="18" charset="0"/>
                <a:cs typeface="Arial" charset="0"/>
              </a:rPr>
              <a:t>en posteriores contactos con el antígeno. Solo la inmunidad activa genera memoria y es duradera. </a:t>
            </a:r>
            <a:r>
              <a:rPr lang="es-ES" sz="1600" i="1" dirty="0" smtClean="0">
                <a:solidFill>
                  <a:srgbClr val="FF0000"/>
                </a:solidFill>
                <a:ea typeface="Times New Roman" pitchFamily="18" charset="0"/>
                <a:cs typeface="Arial" charset="0"/>
              </a:rPr>
              <a:t>Estos linfocitos </a:t>
            </a:r>
            <a:r>
              <a:rPr lang="es-ES" sz="1600" i="1" dirty="0">
                <a:solidFill>
                  <a:srgbClr val="FF0000"/>
                </a:solidFill>
                <a:ea typeface="Times New Roman" pitchFamily="18" charset="0"/>
                <a:cs typeface="Arial" charset="0"/>
              </a:rPr>
              <a:t>perduran y </a:t>
            </a:r>
            <a:r>
              <a:rPr lang="es-ES" sz="1600" i="1" dirty="0" smtClean="0">
                <a:solidFill>
                  <a:srgbClr val="FF0000"/>
                </a:solidFill>
                <a:ea typeface="Times New Roman" pitchFamily="18" charset="0"/>
                <a:cs typeface="Arial" charset="0"/>
              </a:rPr>
              <a:t>pueden</a:t>
            </a:r>
            <a:r>
              <a:rPr lang="es-ES" sz="1600" i="1" dirty="0">
                <a:solidFill>
                  <a:srgbClr val="FF0000"/>
                </a:solidFill>
                <a:ea typeface="Times New Roman" pitchFamily="18" charset="0"/>
                <a:cs typeface="Arial" charset="0"/>
              </a:rPr>
              <a:t>, en un segundo contacto con el mismo antígeno, desencadenar una respuesta secundaria rápida y </a:t>
            </a:r>
            <a:r>
              <a:rPr lang="es-ES" sz="1600" i="1" dirty="0" smtClean="0">
                <a:solidFill>
                  <a:srgbClr val="FF0000"/>
                </a:solidFill>
                <a:ea typeface="Times New Roman" pitchFamily="18" charset="0"/>
                <a:cs typeface="Arial" charset="0"/>
              </a:rPr>
              <a:t>fulminante. </a:t>
            </a:r>
            <a:r>
              <a:rPr lang="es-ES" sz="1600" i="1" dirty="0">
                <a:solidFill>
                  <a:srgbClr val="FF0000"/>
                </a:solidFill>
              </a:rPr>
              <a:t>El fundamento de actuación de las </a:t>
            </a:r>
            <a:r>
              <a:rPr lang="es-ES" sz="1600" b="1" i="1" dirty="0">
                <a:solidFill>
                  <a:srgbClr val="7030A0"/>
                </a:solidFill>
              </a:rPr>
              <a:t>vacunas </a:t>
            </a:r>
            <a:r>
              <a:rPr lang="es-ES" sz="1600" i="1" dirty="0">
                <a:solidFill>
                  <a:srgbClr val="FF0000"/>
                </a:solidFill>
              </a:rPr>
              <a:t>se basa en </a:t>
            </a:r>
            <a:r>
              <a:rPr lang="es-ES" sz="1600" i="1" dirty="0" smtClean="0">
                <a:solidFill>
                  <a:srgbClr val="FF0000"/>
                </a:solidFill>
              </a:rPr>
              <a:t>provocar, artificialmente, dicha memoria inmunológica, </a:t>
            </a:r>
            <a:r>
              <a:rPr lang="es-ES" sz="1600" i="1" dirty="0">
                <a:solidFill>
                  <a:srgbClr val="FF0000"/>
                </a:solidFill>
              </a:rPr>
              <a:t>utilizando mecanismos que permitan la interacción de un determinado </a:t>
            </a:r>
            <a:r>
              <a:rPr lang="es-ES" sz="1600" b="1" i="1" dirty="0" smtClean="0">
                <a:solidFill>
                  <a:srgbClr val="7030A0"/>
                </a:solidFill>
              </a:rPr>
              <a:t>antígeno </a:t>
            </a:r>
            <a:r>
              <a:rPr lang="es-ES" sz="1600" i="1" dirty="0" smtClean="0">
                <a:solidFill>
                  <a:srgbClr val="FF0000"/>
                </a:solidFill>
              </a:rPr>
              <a:t>sin que el individuo </a:t>
            </a:r>
            <a:r>
              <a:rPr lang="es-ES" sz="1600" i="1" dirty="0" err="1" smtClean="0">
                <a:solidFill>
                  <a:srgbClr val="FF0000"/>
                </a:solidFill>
              </a:rPr>
              <a:t>desarrólle</a:t>
            </a:r>
            <a:r>
              <a:rPr lang="es-ES" sz="1600" i="1" dirty="0" smtClean="0">
                <a:solidFill>
                  <a:srgbClr val="FF0000"/>
                </a:solidFill>
              </a:rPr>
              <a:t> la enfermedad. Para conseguirlo se recurren a diversos mecanismos como son , la inactivación o la atenuación del patógeno o sus toxinas. Actualmente se utilizan como inductores, solamente partes del  patógeno, lo que garantiza una mayor seguridad.</a:t>
            </a:r>
            <a:endParaRPr lang="es-ES" sz="1600" i="1" dirty="0">
              <a:solidFill>
                <a:srgbClr val="FF0000"/>
              </a:solidFill>
              <a:ea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07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4"/>
          <p:cNvSpPr txBox="1">
            <a:spLocks noChangeArrowheads="1"/>
          </p:cNvSpPr>
          <p:nvPr/>
        </p:nvSpPr>
        <p:spPr bwMode="auto">
          <a:xfrm>
            <a:off x="2987675" y="115888"/>
            <a:ext cx="2838450" cy="476250"/>
          </a:xfrm>
          <a:prstGeom prst="rect">
            <a:avLst/>
          </a:prstGeom>
          <a:solidFill>
            <a:srgbClr val="FFCC99">
              <a:alpha val="50195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1400" b="1">
                <a:solidFill>
                  <a:srgbClr val="0000FF"/>
                </a:solidFill>
                <a:latin typeface="Comic Sans MS" pitchFamily="66" charset="0"/>
                <a:cs typeface="Times New Roman" pitchFamily="18" charset="0"/>
              </a:rPr>
              <a:t>LAS DEFENSAS Y </a:t>
            </a:r>
            <a:endParaRPr lang="es-ES" sz="1400"/>
          </a:p>
          <a:p>
            <a:pPr algn="ctr" eaLnBrk="0" hangingPunct="0"/>
            <a:r>
              <a:rPr lang="es-ES" sz="1400" b="1">
                <a:solidFill>
                  <a:srgbClr val="0000FF"/>
                </a:solidFill>
                <a:latin typeface="Comic Sans MS" pitchFamily="66" charset="0"/>
                <a:cs typeface="Times New Roman" pitchFamily="18" charset="0"/>
              </a:rPr>
              <a:t>EL SISTEMA INMUNITARIO</a:t>
            </a:r>
            <a:endParaRPr lang="es-ES" sz="1400"/>
          </a:p>
        </p:txBody>
      </p:sp>
      <p:sp>
        <p:nvSpPr>
          <p:cNvPr id="94213" name="Text Box 5"/>
          <p:cNvSpPr txBox="1">
            <a:spLocks noChangeArrowheads="1"/>
          </p:cNvSpPr>
          <p:nvPr/>
        </p:nvSpPr>
        <p:spPr bwMode="auto">
          <a:xfrm>
            <a:off x="179388" y="1268413"/>
            <a:ext cx="1543050" cy="814387"/>
          </a:xfrm>
          <a:prstGeom prst="rect">
            <a:avLst/>
          </a:prstGeom>
          <a:solidFill>
            <a:srgbClr val="FFFF99">
              <a:alpha val="50195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1200" b="1" dirty="0" smtClean="0">
                <a:latin typeface="Comic Sans MS" pitchFamily="66" charset="0"/>
              </a:rPr>
              <a:t>Barreras inespecíficas (innatas)</a:t>
            </a:r>
            <a:endParaRPr lang="es-ES" sz="1200" b="1" dirty="0">
              <a:latin typeface="Comic Sans MS" pitchFamily="66" charset="0"/>
            </a:endParaRPr>
          </a:p>
          <a:p>
            <a:pPr algn="ctr" eaLnBrk="0" hangingPunct="0"/>
            <a:r>
              <a:rPr lang="es-ES" sz="1200" b="1" dirty="0">
                <a:latin typeface="Comic Sans MS" pitchFamily="66" charset="0"/>
                <a:cs typeface="Times New Roman" pitchFamily="18" charset="0"/>
              </a:rPr>
              <a:t>Pasivas (externas</a:t>
            </a:r>
            <a:r>
              <a:rPr lang="es-ES" sz="1200" b="1" dirty="0" smtClean="0">
                <a:latin typeface="Comic Sans MS" pitchFamily="66" charset="0"/>
                <a:cs typeface="Times New Roman" pitchFamily="18" charset="0"/>
              </a:rPr>
              <a:t>)</a:t>
            </a:r>
          </a:p>
          <a:p>
            <a:pPr algn="ctr" eaLnBrk="0" hangingPunct="0"/>
            <a:endParaRPr lang="es-ES" dirty="0"/>
          </a:p>
        </p:txBody>
      </p:sp>
      <p:sp>
        <p:nvSpPr>
          <p:cNvPr id="94214" name="Text Box 6"/>
          <p:cNvSpPr txBox="1">
            <a:spLocks noChangeArrowheads="1"/>
          </p:cNvSpPr>
          <p:nvPr/>
        </p:nvSpPr>
        <p:spPr bwMode="auto">
          <a:xfrm>
            <a:off x="2411413" y="1341438"/>
            <a:ext cx="2660650" cy="517525"/>
          </a:xfrm>
          <a:prstGeom prst="rect">
            <a:avLst/>
          </a:prstGeom>
          <a:solidFill>
            <a:srgbClr val="CCFFFF">
              <a:alpha val="50195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1200" b="1">
                <a:latin typeface="Comic Sans MS" pitchFamily="66" charset="0"/>
                <a:cs typeface="Times New Roman" pitchFamily="18" charset="0"/>
              </a:rPr>
              <a:t>Respuesta inmunitaria inespecífica o innata (internas)</a:t>
            </a:r>
            <a:endParaRPr lang="es-ES"/>
          </a:p>
        </p:txBody>
      </p:sp>
      <p:sp>
        <p:nvSpPr>
          <p:cNvPr id="94215" name="Text Box 7"/>
          <p:cNvSpPr txBox="1">
            <a:spLocks noChangeArrowheads="1"/>
          </p:cNvSpPr>
          <p:nvPr/>
        </p:nvSpPr>
        <p:spPr bwMode="auto">
          <a:xfrm>
            <a:off x="5580063" y="1268413"/>
            <a:ext cx="2563812" cy="517525"/>
          </a:xfrm>
          <a:prstGeom prst="rect">
            <a:avLst/>
          </a:prstGeom>
          <a:solidFill>
            <a:srgbClr val="CCFFCC">
              <a:alpha val="50195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1200" b="1">
                <a:latin typeface="Comic Sans MS" pitchFamily="66" charset="0"/>
                <a:cs typeface="Times New Roman" pitchFamily="18" charset="0"/>
              </a:rPr>
              <a:t>Respuesta inmunitaria específica o adquirida (internas)</a:t>
            </a:r>
            <a:endParaRPr lang="es-ES"/>
          </a:p>
        </p:txBody>
      </p:sp>
      <p:sp>
        <p:nvSpPr>
          <p:cNvPr id="94216" name="Text Box 8"/>
          <p:cNvSpPr txBox="1">
            <a:spLocks noChangeArrowheads="1"/>
          </p:cNvSpPr>
          <p:nvPr/>
        </p:nvSpPr>
        <p:spPr bwMode="auto">
          <a:xfrm>
            <a:off x="107950" y="2276475"/>
            <a:ext cx="1042988" cy="720725"/>
          </a:xfrm>
          <a:prstGeom prst="rect">
            <a:avLst/>
          </a:prstGeom>
          <a:solidFill>
            <a:srgbClr val="FFFF99">
              <a:alpha val="50195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s-ES" sz="1000" b="1">
                <a:latin typeface="Comic Sans MS" pitchFamily="66" charset="0"/>
                <a:cs typeface="Times New Roman" pitchFamily="18" charset="0"/>
              </a:rPr>
              <a:t>Estructurales</a:t>
            </a:r>
            <a:endParaRPr lang="es-ES" sz="1000">
              <a:latin typeface="Comic Sans MS" pitchFamily="66" charset="0"/>
            </a:endParaRPr>
          </a:p>
          <a:p>
            <a:pPr eaLnBrk="0" hangingPunct="0"/>
            <a:r>
              <a:rPr lang="es-ES" sz="1000" b="1">
                <a:latin typeface="Comic Sans MS" pitchFamily="66" charset="0"/>
                <a:cs typeface="Times New Roman" pitchFamily="18" charset="0"/>
              </a:rPr>
              <a:t>Mecánicas</a:t>
            </a:r>
            <a:endParaRPr lang="es-ES" sz="1000">
              <a:latin typeface="Comic Sans MS" pitchFamily="66" charset="0"/>
            </a:endParaRPr>
          </a:p>
          <a:p>
            <a:pPr eaLnBrk="0" hangingPunct="0"/>
            <a:r>
              <a:rPr lang="es-ES" sz="1000" b="1">
                <a:latin typeface="Comic Sans MS" pitchFamily="66" charset="0"/>
                <a:cs typeface="Times New Roman" pitchFamily="18" charset="0"/>
              </a:rPr>
              <a:t>Bioquímicas</a:t>
            </a:r>
            <a:endParaRPr lang="es-ES" sz="1000">
              <a:latin typeface="Comic Sans MS" pitchFamily="66" charset="0"/>
            </a:endParaRPr>
          </a:p>
          <a:p>
            <a:pPr eaLnBrk="0" hangingPunct="0"/>
            <a:r>
              <a:rPr lang="es-ES" sz="1000" b="1">
                <a:latin typeface="Comic Sans MS" pitchFamily="66" charset="0"/>
                <a:cs typeface="Times New Roman" pitchFamily="18" charset="0"/>
              </a:rPr>
              <a:t>Ecológicas</a:t>
            </a:r>
            <a:endParaRPr lang="es-ES" sz="1000">
              <a:latin typeface="Comic Sans MS" pitchFamily="66" charset="0"/>
            </a:endParaRPr>
          </a:p>
        </p:txBody>
      </p:sp>
      <p:sp>
        <p:nvSpPr>
          <p:cNvPr id="94217" name="Text Box 9"/>
          <p:cNvSpPr txBox="1">
            <a:spLocks noChangeArrowheads="1"/>
          </p:cNvSpPr>
          <p:nvPr/>
        </p:nvSpPr>
        <p:spPr bwMode="auto">
          <a:xfrm>
            <a:off x="1619250" y="2997200"/>
            <a:ext cx="1187450" cy="311150"/>
          </a:xfrm>
          <a:prstGeom prst="rect">
            <a:avLst/>
          </a:prstGeom>
          <a:solidFill>
            <a:srgbClr val="CCFFFF">
              <a:alpha val="50195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1200" b="1">
                <a:latin typeface="Comic Sans MS" pitchFamily="66" charset="0"/>
                <a:cs typeface="Times New Roman" pitchFamily="18" charset="0"/>
              </a:rPr>
              <a:t>Interferón</a:t>
            </a:r>
            <a:endParaRPr lang="es-ES"/>
          </a:p>
        </p:txBody>
      </p:sp>
      <p:sp>
        <p:nvSpPr>
          <p:cNvPr id="94218" name="Text Box 10"/>
          <p:cNvSpPr txBox="1">
            <a:spLocks noChangeArrowheads="1"/>
          </p:cNvSpPr>
          <p:nvPr/>
        </p:nvSpPr>
        <p:spPr bwMode="auto">
          <a:xfrm>
            <a:off x="1580635" y="3495675"/>
            <a:ext cx="1187450" cy="311150"/>
          </a:xfrm>
          <a:prstGeom prst="rect">
            <a:avLst/>
          </a:prstGeom>
          <a:solidFill>
            <a:srgbClr val="CCFFFF">
              <a:alpha val="50195"/>
            </a:srgbClr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1200" b="1">
                <a:latin typeface="Comic Sans MS" pitchFamily="66" charset="0"/>
                <a:cs typeface="Times New Roman" pitchFamily="18" charset="0"/>
              </a:rPr>
              <a:t>Fagocitosis</a:t>
            </a:r>
            <a:endParaRPr lang="es-ES"/>
          </a:p>
        </p:txBody>
      </p:sp>
      <p:sp>
        <p:nvSpPr>
          <p:cNvPr id="94219" name="Text Box 11"/>
          <p:cNvSpPr txBox="1">
            <a:spLocks noChangeArrowheads="1"/>
          </p:cNvSpPr>
          <p:nvPr/>
        </p:nvSpPr>
        <p:spPr bwMode="auto">
          <a:xfrm>
            <a:off x="1619250" y="4292600"/>
            <a:ext cx="1187450" cy="311150"/>
          </a:xfrm>
          <a:prstGeom prst="rect">
            <a:avLst/>
          </a:prstGeom>
          <a:solidFill>
            <a:srgbClr val="CCFFFF">
              <a:alpha val="50195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1200" b="1">
                <a:latin typeface="Comic Sans MS" pitchFamily="66" charset="0"/>
                <a:cs typeface="Times New Roman" pitchFamily="18" charset="0"/>
              </a:rPr>
              <a:t>Complemento</a:t>
            </a:r>
            <a:endParaRPr lang="es-ES"/>
          </a:p>
        </p:txBody>
      </p:sp>
      <p:sp>
        <p:nvSpPr>
          <p:cNvPr id="94220" name="Text Box 12"/>
          <p:cNvSpPr txBox="1">
            <a:spLocks noChangeArrowheads="1"/>
          </p:cNvSpPr>
          <p:nvPr/>
        </p:nvSpPr>
        <p:spPr bwMode="auto">
          <a:xfrm>
            <a:off x="1604730" y="3912127"/>
            <a:ext cx="1306513" cy="311150"/>
          </a:xfrm>
          <a:prstGeom prst="rect">
            <a:avLst/>
          </a:prstGeom>
          <a:solidFill>
            <a:srgbClr val="CCFFFF">
              <a:alpha val="50195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1200" b="1">
                <a:latin typeface="Comic Sans MS" pitchFamily="66" charset="0"/>
                <a:cs typeface="Times New Roman" pitchFamily="18" charset="0"/>
              </a:rPr>
              <a:t>Desgranulación</a:t>
            </a:r>
            <a:endParaRPr lang="es-ES"/>
          </a:p>
        </p:txBody>
      </p:sp>
      <p:sp>
        <p:nvSpPr>
          <p:cNvPr id="94221" name="Text Box 13"/>
          <p:cNvSpPr txBox="1">
            <a:spLocks noChangeArrowheads="1"/>
          </p:cNvSpPr>
          <p:nvPr/>
        </p:nvSpPr>
        <p:spPr bwMode="auto">
          <a:xfrm>
            <a:off x="3059113" y="4365625"/>
            <a:ext cx="1370012" cy="777875"/>
          </a:xfrm>
          <a:prstGeom prst="rect">
            <a:avLst/>
          </a:prstGeom>
          <a:solidFill>
            <a:srgbClr val="CCFFFF">
              <a:alpha val="50195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s-ES" sz="1200" b="1">
                <a:latin typeface="Comic Sans MS" pitchFamily="66" charset="0"/>
                <a:cs typeface="Times New Roman" pitchFamily="18" charset="0"/>
              </a:rPr>
              <a:t>1º Histiocitos y c. dendríticas</a:t>
            </a:r>
            <a:endParaRPr lang="es-ES" sz="900"/>
          </a:p>
          <a:p>
            <a:pPr eaLnBrk="0" hangingPunct="0"/>
            <a:r>
              <a:rPr lang="es-ES" sz="1200" b="1">
                <a:latin typeface="Comic Sans MS" pitchFamily="66" charset="0"/>
                <a:cs typeface="Times New Roman" pitchFamily="18" charset="0"/>
              </a:rPr>
              <a:t>2º Neutrófilos</a:t>
            </a:r>
            <a:endParaRPr lang="es-ES" sz="900"/>
          </a:p>
          <a:p>
            <a:pPr eaLnBrk="0" hangingPunct="0"/>
            <a:r>
              <a:rPr lang="es-ES" sz="1200" b="1">
                <a:latin typeface="Comic Sans MS" pitchFamily="66" charset="0"/>
                <a:cs typeface="Times New Roman" pitchFamily="18" charset="0"/>
              </a:rPr>
              <a:t>3º Macrófagos</a:t>
            </a:r>
            <a:endParaRPr lang="es-ES"/>
          </a:p>
        </p:txBody>
      </p:sp>
      <p:sp>
        <p:nvSpPr>
          <p:cNvPr id="94222" name="Text Box 14"/>
          <p:cNvSpPr txBox="1">
            <a:spLocks noChangeArrowheads="1"/>
          </p:cNvSpPr>
          <p:nvPr/>
        </p:nvSpPr>
        <p:spPr bwMode="auto">
          <a:xfrm>
            <a:off x="3059113" y="3068638"/>
            <a:ext cx="1425575" cy="517525"/>
          </a:xfrm>
          <a:prstGeom prst="rect">
            <a:avLst/>
          </a:prstGeom>
          <a:solidFill>
            <a:srgbClr val="CC99FF">
              <a:alpha val="50195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1100" b="1">
                <a:latin typeface="Comic Sans MS" pitchFamily="66" charset="0"/>
                <a:cs typeface="Times New Roman" pitchFamily="18" charset="0"/>
              </a:rPr>
              <a:t>PRESENTACIÓN DE ANTÍGENOS</a:t>
            </a:r>
            <a:endParaRPr lang="es-ES"/>
          </a:p>
        </p:txBody>
      </p:sp>
      <p:sp>
        <p:nvSpPr>
          <p:cNvPr id="94223" name="Text Box 15"/>
          <p:cNvSpPr txBox="1">
            <a:spLocks noChangeArrowheads="1"/>
          </p:cNvSpPr>
          <p:nvPr/>
        </p:nvSpPr>
        <p:spPr bwMode="auto">
          <a:xfrm>
            <a:off x="3357563" y="5357813"/>
            <a:ext cx="1187450" cy="517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1200" b="1">
                <a:latin typeface="Comic Sans MS" pitchFamily="66" charset="0"/>
                <a:cs typeface="Times New Roman" pitchFamily="18" charset="0"/>
              </a:rPr>
              <a:t>Interleucina1</a:t>
            </a:r>
            <a:endParaRPr lang="es-ES" sz="900"/>
          </a:p>
          <a:p>
            <a:pPr algn="ctr" eaLnBrk="0" hangingPunct="0"/>
            <a:r>
              <a:rPr lang="es-ES" sz="1200" b="1">
                <a:latin typeface="Comic Sans MS" pitchFamily="66" charset="0"/>
                <a:cs typeface="Times New Roman" pitchFamily="18" charset="0"/>
              </a:rPr>
              <a:t>activa a</a:t>
            </a:r>
            <a:endParaRPr lang="es-ES"/>
          </a:p>
        </p:txBody>
      </p:sp>
      <p:sp>
        <p:nvSpPr>
          <p:cNvPr id="94224" name="Text Box 16"/>
          <p:cNvSpPr txBox="1">
            <a:spLocks noChangeArrowheads="1"/>
          </p:cNvSpPr>
          <p:nvPr/>
        </p:nvSpPr>
        <p:spPr bwMode="auto">
          <a:xfrm>
            <a:off x="6516688" y="2349500"/>
            <a:ext cx="1187450" cy="723900"/>
          </a:xfrm>
          <a:prstGeom prst="rect">
            <a:avLst/>
          </a:prstGeom>
          <a:solidFill>
            <a:srgbClr val="CCFFCC">
              <a:alpha val="50195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1200" b="1">
                <a:latin typeface="Comic Sans MS" pitchFamily="66" charset="0"/>
                <a:cs typeface="Times New Roman" pitchFamily="18" charset="0"/>
              </a:rPr>
              <a:t>Respuesta específica </a:t>
            </a:r>
            <a:endParaRPr lang="es-ES" sz="900"/>
          </a:p>
          <a:p>
            <a:pPr algn="ctr" eaLnBrk="0" hangingPunct="0"/>
            <a:r>
              <a:rPr lang="es-ES" sz="1200" b="1">
                <a:latin typeface="Comic Sans MS" pitchFamily="66" charset="0"/>
                <a:cs typeface="Times New Roman" pitchFamily="18" charset="0"/>
              </a:rPr>
              <a:t>humoral</a:t>
            </a:r>
            <a:endParaRPr lang="es-ES"/>
          </a:p>
        </p:txBody>
      </p:sp>
      <p:sp>
        <p:nvSpPr>
          <p:cNvPr id="94225" name="Text Box 17"/>
          <p:cNvSpPr txBox="1">
            <a:spLocks noChangeArrowheads="1"/>
          </p:cNvSpPr>
          <p:nvPr/>
        </p:nvSpPr>
        <p:spPr bwMode="auto">
          <a:xfrm>
            <a:off x="7812088" y="2349500"/>
            <a:ext cx="1187450" cy="723900"/>
          </a:xfrm>
          <a:prstGeom prst="rect">
            <a:avLst/>
          </a:prstGeom>
          <a:solidFill>
            <a:srgbClr val="CCFFCC">
              <a:alpha val="50195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1200" b="1">
                <a:latin typeface="Comic Sans MS" pitchFamily="66" charset="0"/>
                <a:cs typeface="Times New Roman" pitchFamily="18" charset="0"/>
              </a:rPr>
              <a:t>Respuesta específica </a:t>
            </a:r>
            <a:endParaRPr lang="es-ES" sz="900"/>
          </a:p>
          <a:p>
            <a:pPr algn="ctr" eaLnBrk="0" hangingPunct="0"/>
            <a:r>
              <a:rPr lang="es-ES" sz="1200" b="1">
                <a:latin typeface="Comic Sans MS" pitchFamily="66" charset="0"/>
                <a:cs typeface="Times New Roman" pitchFamily="18" charset="0"/>
              </a:rPr>
              <a:t>celular</a:t>
            </a:r>
            <a:endParaRPr lang="es-ES"/>
          </a:p>
        </p:txBody>
      </p:sp>
      <p:sp>
        <p:nvSpPr>
          <p:cNvPr id="94226" name="Text Box 18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7956550" y="3644900"/>
            <a:ext cx="1187450" cy="828675"/>
          </a:xfrm>
          <a:prstGeom prst="rect">
            <a:avLst/>
          </a:prstGeom>
          <a:solidFill>
            <a:srgbClr val="CCFFCC">
              <a:alpha val="50195"/>
            </a:srgbClr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1200" b="1">
                <a:latin typeface="Comic Sans MS" pitchFamily="66" charset="0"/>
              </a:rPr>
              <a:t>Linfocitos Th</a:t>
            </a:r>
          </a:p>
          <a:p>
            <a:pPr algn="ctr" eaLnBrk="0" hangingPunct="0"/>
            <a:r>
              <a:rPr lang="es-ES" sz="1000" b="1">
                <a:latin typeface="Comic Sans MS" pitchFamily="66" charset="0"/>
                <a:cs typeface="Times New Roman" pitchFamily="18" charset="0"/>
              </a:rPr>
              <a:t>(cooperadores)</a:t>
            </a:r>
            <a:endParaRPr lang="es-ES"/>
          </a:p>
        </p:txBody>
      </p:sp>
      <p:sp>
        <p:nvSpPr>
          <p:cNvPr id="94227" name="Text Box 19"/>
          <p:cNvSpPr txBox="1">
            <a:spLocks noChangeArrowheads="1"/>
          </p:cNvSpPr>
          <p:nvPr/>
        </p:nvSpPr>
        <p:spPr bwMode="auto">
          <a:xfrm>
            <a:off x="6443663" y="3593305"/>
            <a:ext cx="1223962" cy="931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1000" b="1" dirty="0">
                <a:latin typeface="Comic Sans MS" pitchFamily="66" charset="0"/>
                <a:cs typeface="Times New Roman" pitchFamily="18" charset="0"/>
              </a:rPr>
              <a:t>CITOQUINAS</a:t>
            </a:r>
            <a:endParaRPr lang="es-ES" sz="1000" dirty="0"/>
          </a:p>
          <a:p>
            <a:pPr algn="ctr" eaLnBrk="0" hangingPunct="0"/>
            <a:r>
              <a:rPr lang="es-ES" sz="1200" b="1" dirty="0">
                <a:latin typeface="Comic Sans MS" pitchFamily="66" charset="0"/>
                <a:cs typeface="Times New Roman" pitchFamily="18" charset="0"/>
              </a:rPr>
              <a:t>(</a:t>
            </a:r>
            <a:r>
              <a:rPr lang="es-ES" sz="1200" b="1" dirty="0" err="1">
                <a:latin typeface="Comic Sans MS" pitchFamily="66" charset="0"/>
                <a:cs typeface="Times New Roman" pitchFamily="18" charset="0"/>
              </a:rPr>
              <a:t>Linfocinas</a:t>
            </a:r>
            <a:r>
              <a:rPr lang="es-ES" sz="1200" b="1" dirty="0">
                <a:latin typeface="Comic Sans MS" pitchFamily="66" charset="0"/>
                <a:cs typeface="Times New Roman" pitchFamily="18" charset="0"/>
              </a:rPr>
              <a:t>): </a:t>
            </a:r>
            <a:r>
              <a:rPr lang="es-ES" sz="1200" b="1" dirty="0" err="1">
                <a:latin typeface="Comic Sans MS" pitchFamily="66" charset="0"/>
                <a:cs typeface="Times New Roman" pitchFamily="18" charset="0"/>
              </a:rPr>
              <a:t>Interleucinas</a:t>
            </a:r>
            <a:endParaRPr lang="es-ES" sz="900" dirty="0"/>
          </a:p>
          <a:p>
            <a:pPr algn="ctr" eaLnBrk="0" hangingPunct="0"/>
            <a:r>
              <a:rPr lang="es-ES" sz="1200" b="1" dirty="0" err="1">
                <a:latin typeface="Comic Sans MS" pitchFamily="66" charset="0"/>
                <a:cs typeface="Times New Roman" pitchFamily="18" charset="0"/>
              </a:rPr>
              <a:t>Interferón</a:t>
            </a:r>
            <a:endParaRPr lang="es-ES" sz="900" dirty="0"/>
          </a:p>
          <a:p>
            <a:pPr eaLnBrk="0" hangingPunct="0"/>
            <a:endParaRPr lang="es-ES" dirty="0"/>
          </a:p>
        </p:txBody>
      </p:sp>
      <p:sp>
        <p:nvSpPr>
          <p:cNvPr id="94228" name="Text Box 20"/>
          <p:cNvSpPr txBox="1">
            <a:spLocks noChangeArrowheads="1"/>
          </p:cNvSpPr>
          <p:nvPr/>
        </p:nvSpPr>
        <p:spPr bwMode="auto">
          <a:xfrm>
            <a:off x="4859338" y="3644900"/>
            <a:ext cx="1187450" cy="311150"/>
          </a:xfrm>
          <a:prstGeom prst="rect">
            <a:avLst/>
          </a:prstGeom>
          <a:solidFill>
            <a:srgbClr val="CCFFCC">
              <a:alpha val="50195"/>
            </a:srgbClr>
          </a:solidFill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1200" b="1" dirty="0">
                <a:latin typeface="Comic Sans MS" pitchFamily="66" charset="0"/>
              </a:rPr>
              <a:t>Linfocitos B</a:t>
            </a:r>
            <a:endParaRPr lang="es-ES" dirty="0"/>
          </a:p>
        </p:txBody>
      </p:sp>
      <p:sp>
        <p:nvSpPr>
          <p:cNvPr id="94229" name="Text Box 21"/>
          <p:cNvSpPr txBox="1">
            <a:spLocks noChangeArrowheads="1"/>
          </p:cNvSpPr>
          <p:nvPr/>
        </p:nvSpPr>
        <p:spPr bwMode="auto">
          <a:xfrm>
            <a:off x="5219700" y="4652963"/>
            <a:ext cx="1068388" cy="517525"/>
          </a:xfrm>
          <a:prstGeom prst="rect">
            <a:avLst/>
          </a:prstGeom>
          <a:solidFill>
            <a:srgbClr val="CCFFCC">
              <a:alpha val="50195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1200" b="1">
                <a:latin typeface="Comic Sans MS" pitchFamily="66" charset="0"/>
                <a:cs typeface="Times New Roman" pitchFamily="18" charset="0"/>
              </a:rPr>
              <a:t>Células plasmáticas</a:t>
            </a:r>
            <a:endParaRPr lang="es-ES"/>
          </a:p>
        </p:txBody>
      </p:sp>
      <p:sp>
        <p:nvSpPr>
          <p:cNvPr id="94230" name="Text Box 22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5221288" y="5399088"/>
            <a:ext cx="1425575" cy="517525"/>
          </a:xfrm>
          <a:prstGeom prst="rect">
            <a:avLst/>
          </a:prstGeom>
          <a:solidFill>
            <a:srgbClr val="FF0000">
              <a:alpha val="5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1200" b="1">
                <a:latin typeface="Comic Sans MS" pitchFamily="66" charset="0"/>
              </a:rPr>
              <a:t>ANTICUERPOS</a:t>
            </a:r>
          </a:p>
          <a:p>
            <a:pPr algn="ctr" eaLnBrk="0" hangingPunct="0"/>
            <a:r>
              <a:rPr lang="es-ES" sz="1200" b="1">
                <a:latin typeface="Comic Sans MS" pitchFamily="66" charset="0"/>
              </a:rPr>
              <a:t>(Ac)</a:t>
            </a:r>
            <a:endParaRPr lang="es-ES"/>
          </a:p>
        </p:txBody>
      </p:sp>
      <p:sp>
        <p:nvSpPr>
          <p:cNvPr id="94231" name="Text Box 23"/>
          <p:cNvSpPr txBox="1">
            <a:spLocks noChangeArrowheads="1"/>
          </p:cNvSpPr>
          <p:nvPr/>
        </p:nvSpPr>
        <p:spPr bwMode="auto">
          <a:xfrm>
            <a:off x="6227763" y="6092825"/>
            <a:ext cx="1543050" cy="620713"/>
          </a:xfrm>
          <a:prstGeom prst="rect">
            <a:avLst/>
          </a:prstGeom>
          <a:solidFill>
            <a:srgbClr val="CCFFCC">
              <a:alpha val="50195"/>
            </a:srgbClr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1200" b="1">
                <a:latin typeface="Comic Sans MS" pitchFamily="66" charset="0"/>
              </a:rPr>
              <a:t>LINFOCITOS</a:t>
            </a:r>
          </a:p>
          <a:p>
            <a:pPr algn="ctr" eaLnBrk="0" hangingPunct="0"/>
            <a:r>
              <a:rPr lang="es-ES" sz="1200" b="1">
                <a:latin typeface="Comic Sans MS" pitchFamily="66" charset="0"/>
                <a:cs typeface="Times New Roman" pitchFamily="18" charset="0"/>
              </a:rPr>
              <a:t>T y B MEMORIA</a:t>
            </a:r>
            <a:endParaRPr lang="es-ES"/>
          </a:p>
        </p:txBody>
      </p:sp>
      <p:sp>
        <p:nvSpPr>
          <p:cNvPr id="94232" name="Text Box 24"/>
          <p:cNvSpPr txBox="1">
            <a:spLocks noChangeArrowheads="1"/>
          </p:cNvSpPr>
          <p:nvPr/>
        </p:nvSpPr>
        <p:spPr bwMode="auto">
          <a:xfrm>
            <a:off x="7945835" y="4521200"/>
            <a:ext cx="1187450" cy="828675"/>
          </a:xfrm>
          <a:prstGeom prst="rect">
            <a:avLst/>
          </a:prstGeom>
          <a:solidFill>
            <a:srgbClr val="CCFFCC">
              <a:alpha val="50195"/>
            </a:srgbClr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1200" b="1">
                <a:latin typeface="Comic Sans MS" pitchFamily="66" charset="0"/>
              </a:rPr>
              <a:t>Linfocitos Tc</a:t>
            </a:r>
          </a:p>
          <a:p>
            <a:pPr algn="ctr" eaLnBrk="0" hangingPunct="0"/>
            <a:r>
              <a:rPr lang="es-ES" sz="1200" b="1">
                <a:latin typeface="Comic Sans MS" pitchFamily="66" charset="0"/>
                <a:cs typeface="Times New Roman" pitchFamily="18" charset="0"/>
              </a:rPr>
              <a:t>(citotoxicos)</a:t>
            </a:r>
            <a:endParaRPr lang="es-ES"/>
          </a:p>
        </p:txBody>
      </p:sp>
      <p:sp>
        <p:nvSpPr>
          <p:cNvPr id="94233" name="Text Box 25"/>
          <p:cNvSpPr txBox="1">
            <a:spLocks noChangeArrowheads="1"/>
          </p:cNvSpPr>
          <p:nvPr/>
        </p:nvSpPr>
        <p:spPr bwMode="auto">
          <a:xfrm>
            <a:off x="7945438" y="5357813"/>
            <a:ext cx="1187450" cy="898524"/>
          </a:xfrm>
          <a:prstGeom prst="rect">
            <a:avLst/>
          </a:prstGeom>
          <a:solidFill>
            <a:srgbClr val="CCFFCC">
              <a:alpha val="50195"/>
            </a:srgbClr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1200" b="1">
                <a:latin typeface="Comic Sans MS" pitchFamily="66" charset="0"/>
              </a:rPr>
              <a:t>Linfocitos Ts</a:t>
            </a:r>
          </a:p>
          <a:p>
            <a:pPr algn="ctr" eaLnBrk="0" hangingPunct="0"/>
            <a:r>
              <a:rPr lang="es-ES" sz="1200" b="1">
                <a:latin typeface="Comic Sans MS" pitchFamily="66" charset="0"/>
                <a:cs typeface="Times New Roman" pitchFamily="18" charset="0"/>
              </a:rPr>
              <a:t>(supresores)</a:t>
            </a:r>
            <a:endParaRPr lang="es-ES" sz="900"/>
          </a:p>
          <a:p>
            <a:pPr algn="ctr" eaLnBrk="0" hangingPunct="0"/>
            <a:r>
              <a:rPr lang="es-ES" sz="1200" b="1">
                <a:latin typeface="Comic Sans MS" pitchFamily="66" charset="0"/>
                <a:cs typeface="Times New Roman" pitchFamily="18" charset="0"/>
              </a:rPr>
              <a:t>Desactivan</a:t>
            </a:r>
            <a:endParaRPr lang="es-ES" sz="900"/>
          </a:p>
          <a:p>
            <a:pPr algn="ctr" eaLnBrk="0" hangingPunct="0"/>
            <a:r>
              <a:rPr lang="es-ES" sz="1200" b="1">
                <a:latin typeface="Comic Sans MS" pitchFamily="66" charset="0"/>
                <a:cs typeface="Times New Roman" pitchFamily="18" charset="0"/>
              </a:rPr>
              <a:t>linfocitos</a:t>
            </a:r>
            <a:endParaRPr lang="es-ES"/>
          </a:p>
        </p:txBody>
      </p:sp>
      <p:sp>
        <p:nvSpPr>
          <p:cNvPr id="94234" name="Text Box 26"/>
          <p:cNvSpPr txBox="1">
            <a:spLocks noChangeArrowheads="1"/>
          </p:cNvSpPr>
          <p:nvPr/>
        </p:nvSpPr>
        <p:spPr bwMode="auto">
          <a:xfrm>
            <a:off x="4859338" y="6092825"/>
            <a:ext cx="1187450" cy="620713"/>
          </a:xfrm>
          <a:prstGeom prst="rect">
            <a:avLst/>
          </a:prstGeom>
          <a:solidFill>
            <a:srgbClr val="CC99FF">
              <a:alpha val="50195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1200" b="1">
                <a:latin typeface="Comic Sans MS" pitchFamily="66" charset="0"/>
                <a:cs typeface="Times New Roman" pitchFamily="18" charset="0"/>
              </a:rPr>
              <a:t>Opsonización</a:t>
            </a:r>
            <a:endParaRPr lang="es-ES" sz="900"/>
          </a:p>
          <a:p>
            <a:pPr algn="ctr" eaLnBrk="0" hangingPunct="0"/>
            <a:r>
              <a:rPr lang="es-ES" sz="1200" b="1">
                <a:latin typeface="Comic Sans MS" pitchFamily="66" charset="0"/>
                <a:cs typeface="Times New Roman" pitchFamily="18" charset="0"/>
              </a:rPr>
              <a:t>Ag-Ac</a:t>
            </a:r>
            <a:endParaRPr lang="es-ES"/>
          </a:p>
        </p:txBody>
      </p:sp>
      <p:sp>
        <p:nvSpPr>
          <p:cNvPr id="94235" name="Text Box 27"/>
          <p:cNvSpPr txBox="1">
            <a:spLocks noChangeArrowheads="1"/>
          </p:cNvSpPr>
          <p:nvPr/>
        </p:nvSpPr>
        <p:spPr bwMode="auto">
          <a:xfrm>
            <a:off x="1619250" y="5734050"/>
            <a:ext cx="1662113" cy="620713"/>
          </a:xfrm>
          <a:prstGeom prst="rect">
            <a:avLst/>
          </a:prstGeom>
          <a:solidFill>
            <a:srgbClr val="CCFFFF">
              <a:alpha val="50195"/>
            </a:srgbClr>
          </a:solidFill>
          <a:ln w="19050">
            <a:solidFill>
              <a:srgbClr val="000000"/>
            </a:solidFill>
            <a:prstDash val="dash"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1200" b="1">
                <a:latin typeface="Comic Sans MS" pitchFamily="66" charset="0"/>
              </a:rPr>
              <a:t>Linfocitos NK</a:t>
            </a:r>
          </a:p>
          <a:p>
            <a:pPr algn="ctr" eaLnBrk="0" hangingPunct="0"/>
            <a:r>
              <a:rPr lang="es-ES" sz="1200" b="1">
                <a:latin typeface="Comic Sans MS" pitchFamily="66" charset="0"/>
                <a:cs typeface="Times New Roman" pitchFamily="18" charset="0"/>
              </a:rPr>
              <a:t>(Natural Killer)</a:t>
            </a:r>
            <a:endParaRPr lang="es-ES"/>
          </a:p>
        </p:txBody>
      </p:sp>
      <p:sp>
        <p:nvSpPr>
          <p:cNvPr id="94236" name="Text Box 28"/>
          <p:cNvSpPr txBox="1">
            <a:spLocks noChangeArrowheads="1"/>
          </p:cNvSpPr>
          <p:nvPr/>
        </p:nvSpPr>
        <p:spPr bwMode="auto">
          <a:xfrm>
            <a:off x="6723062" y="4581525"/>
            <a:ext cx="949325" cy="3111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s-ES" sz="1200" b="1">
                <a:latin typeface="Comic Sans MS" pitchFamily="66" charset="0"/>
                <a:cs typeface="Times New Roman" pitchFamily="18" charset="0"/>
              </a:rPr>
              <a:t>perforinas</a:t>
            </a:r>
            <a:endParaRPr lang="es-ES"/>
          </a:p>
        </p:txBody>
      </p:sp>
      <p:sp>
        <p:nvSpPr>
          <p:cNvPr id="94237" name="Text Box 29"/>
          <p:cNvSpPr txBox="1">
            <a:spLocks noChangeArrowheads="1"/>
          </p:cNvSpPr>
          <p:nvPr/>
        </p:nvSpPr>
        <p:spPr bwMode="auto">
          <a:xfrm>
            <a:off x="3203575" y="2349500"/>
            <a:ext cx="2493963" cy="517525"/>
          </a:xfrm>
          <a:prstGeom prst="rect">
            <a:avLst/>
          </a:prstGeom>
          <a:solidFill>
            <a:srgbClr val="CC99FF">
              <a:alpha val="50195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1200" b="1">
                <a:latin typeface="Comic Sans MS" pitchFamily="66" charset="0"/>
                <a:cs typeface="Times New Roman" pitchFamily="18" charset="0"/>
              </a:rPr>
              <a:t>ANTÍGENOS (Ag) o Haptenos asociados a proteínas</a:t>
            </a:r>
            <a:endParaRPr lang="es-ES"/>
          </a:p>
        </p:txBody>
      </p:sp>
      <p:sp>
        <p:nvSpPr>
          <p:cNvPr id="94238" name="Text Box 30"/>
          <p:cNvSpPr txBox="1">
            <a:spLocks noChangeArrowheads="1"/>
          </p:cNvSpPr>
          <p:nvPr/>
        </p:nvSpPr>
        <p:spPr bwMode="auto">
          <a:xfrm>
            <a:off x="1619250" y="2565400"/>
            <a:ext cx="1187450" cy="311150"/>
          </a:xfrm>
          <a:prstGeom prst="rect">
            <a:avLst/>
          </a:prstGeom>
          <a:solidFill>
            <a:srgbClr val="CCFFFF">
              <a:alpha val="50195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1200" b="1">
                <a:latin typeface="Comic Sans MS" pitchFamily="66" charset="0"/>
                <a:cs typeface="Times New Roman" pitchFamily="18" charset="0"/>
              </a:rPr>
              <a:t>Inflamación</a:t>
            </a:r>
            <a:endParaRPr lang="es-ES"/>
          </a:p>
        </p:txBody>
      </p:sp>
      <p:sp>
        <p:nvSpPr>
          <p:cNvPr id="17437" name="Text Box 31"/>
          <p:cNvSpPr txBox="1">
            <a:spLocks noChangeArrowheads="1"/>
          </p:cNvSpPr>
          <p:nvPr/>
        </p:nvSpPr>
        <p:spPr bwMode="auto">
          <a:xfrm>
            <a:off x="4284663" y="620713"/>
            <a:ext cx="1035050" cy="3651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1200" b="1">
                <a:latin typeface="Comic Sans MS" pitchFamily="66" charset="0"/>
                <a:cs typeface="Times New Roman" pitchFamily="18" charset="0"/>
              </a:rPr>
              <a:t>Consta de</a:t>
            </a:r>
            <a:endParaRPr lang="es-ES"/>
          </a:p>
        </p:txBody>
      </p:sp>
      <p:sp>
        <p:nvSpPr>
          <p:cNvPr id="94240" name="Text Box 32"/>
          <p:cNvSpPr txBox="1">
            <a:spLocks noChangeArrowheads="1"/>
          </p:cNvSpPr>
          <p:nvPr/>
        </p:nvSpPr>
        <p:spPr bwMode="auto">
          <a:xfrm>
            <a:off x="1619250" y="4652963"/>
            <a:ext cx="1187450" cy="311150"/>
          </a:xfrm>
          <a:prstGeom prst="rect">
            <a:avLst/>
          </a:prstGeom>
          <a:solidFill>
            <a:srgbClr val="CCFFFF">
              <a:alpha val="50195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1200" b="1">
                <a:latin typeface="Comic Sans MS" pitchFamily="66" charset="0"/>
                <a:cs typeface="Times New Roman" pitchFamily="18" charset="0"/>
              </a:rPr>
              <a:t>Temperatura</a:t>
            </a:r>
            <a:endParaRPr lang="es-ES"/>
          </a:p>
        </p:txBody>
      </p:sp>
      <p:sp>
        <p:nvSpPr>
          <p:cNvPr id="94241" name="Text Box 33"/>
          <p:cNvSpPr txBox="1">
            <a:spLocks noChangeArrowheads="1"/>
          </p:cNvSpPr>
          <p:nvPr/>
        </p:nvSpPr>
        <p:spPr bwMode="auto">
          <a:xfrm>
            <a:off x="1619250" y="5084763"/>
            <a:ext cx="1187450" cy="517525"/>
          </a:xfrm>
          <a:prstGeom prst="rect">
            <a:avLst/>
          </a:prstGeom>
          <a:solidFill>
            <a:srgbClr val="CCFFFF">
              <a:alpha val="50195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1200" b="1">
                <a:latin typeface="Comic Sans MS" pitchFamily="66" charset="0"/>
                <a:cs typeface="Times New Roman" pitchFamily="18" charset="0"/>
              </a:rPr>
              <a:t>Restricción nutricional</a:t>
            </a:r>
            <a:endParaRPr lang="es-ES"/>
          </a:p>
        </p:txBody>
      </p:sp>
      <p:sp>
        <p:nvSpPr>
          <p:cNvPr id="17440" name="Line 34"/>
          <p:cNvSpPr>
            <a:spLocks noChangeShapeType="1"/>
          </p:cNvSpPr>
          <p:nvPr/>
        </p:nvSpPr>
        <p:spPr bwMode="auto">
          <a:xfrm>
            <a:off x="971550" y="981075"/>
            <a:ext cx="5256213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s-ES"/>
          </a:p>
        </p:txBody>
      </p:sp>
      <p:sp>
        <p:nvSpPr>
          <p:cNvPr id="17441" name="Line 35"/>
          <p:cNvSpPr>
            <a:spLocks noChangeShapeType="1"/>
          </p:cNvSpPr>
          <p:nvPr/>
        </p:nvSpPr>
        <p:spPr bwMode="auto">
          <a:xfrm>
            <a:off x="971550" y="981075"/>
            <a:ext cx="0" cy="30956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17442" name="Line 36"/>
          <p:cNvSpPr>
            <a:spLocks noChangeShapeType="1"/>
          </p:cNvSpPr>
          <p:nvPr/>
        </p:nvSpPr>
        <p:spPr bwMode="auto">
          <a:xfrm>
            <a:off x="3492500" y="981075"/>
            <a:ext cx="0" cy="36036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17443" name="Line 37"/>
          <p:cNvSpPr>
            <a:spLocks noChangeShapeType="1"/>
          </p:cNvSpPr>
          <p:nvPr/>
        </p:nvSpPr>
        <p:spPr bwMode="auto">
          <a:xfrm>
            <a:off x="6227763" y="981075"/>
            <a:ext cx="0" cy="30956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94246" name="Line 38"/>
          <p:cNvSpPr>
            <a:spLocks noChangeShapeType="1"/>
          </p:cNvSpPr>
          <p:nvPr/>
        </p:nvSpPr>
        <p:spPr bwMode="auto">
          <a:xfrm flipH="1">
            <a:off x="1258888" y="1700213"/>
            <a:ext cx="1152525" cy="792162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s-ES"/>
          </a:p>
        </p:txBody>
      </p:sp>
      <p:sp>
        <p:nvSpPr>
          <p:cNvPr id="94247" name="Line 39"/>
          <p:cNvSpPr>
            <a:spLocks noChangeShapeType="1"/>
          </p:cNvSpPr>
          <p:nvPr/>
        </p:nvSpPr>
        <p:spPr bwMode="auto">
          <a:xfrm>
            <a:off x="1258888" y="2492375"/>
            <a:ext cx="0" cy="3416300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s-ES"/>
          </a:p>
        </p:txBody>
      </p:sp>
      <p:sp>
        <p:nvSpPr>
          <p:cNvPr id="94248" name="Line 40"/>
          <p:cNvSpPr>
            <a:spLocks noChangeShapeType="1"/>
          </p:cNvSpPr>
          <p:nvPr/>
        </p:nvSpPr>
        <p:spPr bwMode="auto">
          <a:xfrm>
            <a:off x="1258888" y="2781300"/>
            <a:ext cx="355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94249" name="Line 41"/>
          <p:cNvSpPr>
            <a:spLocks noChangeShapeType="1"/>
          </p:cNvSpPr>
          <p:nvPr/>
        </p:nvSpPr>
        <p:spPr bwMode="auto">
          <a:xfrm>
            <a:off x="1258888" y="3141663"/>
            <a:ext cx="355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94250" name="Line 42"/>
          <p:cNvSpPr>
            <a:spLocks noChangeShapeType="1"/>
          </p:cNvSpPr>
          <p:nvPr/>
        </p:nvSpPr>
        <p:spPr bwMode="auto">
          <a:xfrm>
            <a:off x="1258888" y="3644900"/>
            <a:ext cx="355600" cy="0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94251" name="Line 43"/>
          <p:cNvSpPr>
            <a:spLocks noChangeShapeType="1"/>
          </p:cNvSpPr>
          <p:nvPr/>
        </p:nvSpPr>
        <p:spPr bwMode="auto">
          <a:xfrm>
            <a:off x="1258888" y="4076700"/>
            <a:ext cx="355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94252" name="Line 44"/>
          <p:cNvSpPr>
            <a:spLocks noChangeShapeType="1"/>
          </p:cNvSpPr>
          <p:nvPr/>
        </p:nvSpPr>
        <p:spPr bwMode="auto">
          <a:xfrm>
            <a:off x="1258888" y="4437063"/>
            <a:ext cx="355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94253" name="Line 45"/>
          <p:cNvSpPr>
            <a:spLocks noChangeShapeType="1"/>
          </p:cNvSpPr>
          <p:nvPr/>
        </p:nvSpPr>
        <p:spPr bwMode="auto">
          <a:xfrm>
            <a:off x="1258888" y="4868863"/>
            <a:ext cx="355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94254" name="Line 46"/>
          <p:cNvSpPr>
            <a:spLocks noChangeShapeType="1"/>
          </p:cNvSpPr>
          <p:nvPr/>
        </p:nvSpPr>
        <p:spPr bwMode="auto">
          <a:xfrm>
            <a:off x="1258888" y="5300663"/>
            <a:ext cx="355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94255" name="Line 47"/>
          <p:cNvSpPr>
            <a:spLocks noChangeShapeType="1"/>
          </p:cNvSpPr>
          <p:nvPr/>
        </p:nvSpPr>
        <p:spPr bwMode="auto">
          <a:xfrm flipH="1">
            <a:off x="4787900" y="1773238"/>
            <a:ext cx="936625" cy="5762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94256" name="Line 48"/>
          <p:cNvSpPr>
            <a:spLocks noChangeShapeType="1"/>
          </p:cNvSpPr>
          <p:nvPr/>
        </p:nvSpPr>
        <p:spPr bwMode="auto">
          <a:xfrm>
            <a:off x="3635375" y="1844675"/>
            <a:ext cx="360363" cy="5048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94257" name="Line 49"/>
          <p:cNvSpPr>
            <a:spLocks noChangeShapeType="1"/>
          </p:cNvSpPr>
          <p:nvPr/>
        </p:nvSpPr>
        <p:spPr bwMode="auto">
          <a:xfrm>
            <a:off x="7164388" y="1773238"/>
            <a:ext cx="0" cy="2873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s-ES"/>
          </a:p>
        </p:txBody>
      </p:sp>
      <p:sp>
        <p:nvSpPr>
          <p:cNvPr id="94258" name="Line 50"/>
          <p:cNvSpPr>
            <a:spLocks noChangeShapeType="1"/>
          </p:cNvSpPr>
          <p:nvPr/>
        </p:nvSpPr>
        <p:spPr bwMode="auto">
          <a:xfrm>
            <a:off x="6732588" y="2060575"/>
            <a:ext cx="14255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s-ES"/>
          </a:p>
        </p:txBody>
      </p:sp>
      <p:sp>
        <p:nvSpPr>
          <p:cNvPr id="94259" name="Line 51"/>
          <p:cNvSpPr>
            <a:spLocks noChangeShapeType="1"/>
          </p:cNvSpPr>
          <p:nvPr/>
        </p:nvSpPr>
        <p:spPr bwMode="auto">
          <a:xfrm>
            <a:off x="6732588" y="2060575"/>
            <a:ext cx="0" cy="3095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94260" name="Line 52"/>
          <p:cNvSpPr>
            <a:spLocks noChangeShapeType="1"/>
          </p:cNvSpPr>
          <p:nvPr/>
        </p:nvSpPr>
        <p:spPr bwMode="auto">
          <a:xfrm>
            <a:off x="8172450" y="2060575"/>
            <a:ext cx="0" cy="3095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94261" name="Line 53"/>
          <p:cNvSpPr>
            <a:spLocks noChangeShapeType="1"/>
          </p:cNvSpPr>
          <p:nvPr/>
        </p:nvSpPr>
        <p:spPr bwMode="auto">
          <a:xfrm>
            <a:off x="5697538" y="3949700"/>
            <a:ext cx="0" cy="723900"/>
          </a:xfrm>
          <a:prstGeom prst="line">
            <a:avLst/>
          </a:prstGeom>
          <a:noFill/>
          <a:ln w="476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94262" name="Line 54"/>
          <p:cNvSpPr>
            <a:spLocks noChangeShapeType="1"/>
          </p:cNvSpPr>
          <p:nvPr/>
        </p:nvSpPr>
        <p:spPr bwMode="auto">
          <a:xfrm flipH="1">
            <a:off x="7667625" y="3860800"/>
            <a:ext cx="288925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stealth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94263" name="Line 55"/>
          <p:cNvSpPr>
            <a:spLocks noChangeShapeType="1"/>
          </p:cNvSpPr>
          <p:nvPr/>
        </p:nvSpPr>
        <p:spPr bwMode="auto">
          <a:xfrm flipH="1" flipV="1">
            <a:off x="6011863" y="3789363"/>
            <a:ext cx="431800" cy="144462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 type="stealth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94264" name="Line 56"/>
          <p:cNvSpPr>
            <a:spLocks noChangeShapeType="1"/>
          </p:cNvSpPr>
          <p:nvPr/>
        </p:nvSpPr>
        <p:spPr bwMode="auto">
          <a:xfrm>
            <a:off x="5815013" y="3121025"/>
            <a:ext cx="0" cy="517525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 type="stealth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94265" name="Line 57"/>
          <p:cNvSpPr>
            <a:spLocks noChangeShapeType="1"/>
          </p:cNvSpPr>
          <p:nvPr/>
        </p:nvSpPr>
        <p:spPr bwMode="auto">
          <a:xfrm>
            <a:off x="5934075" y="5191125"/>
            <a:ext cx="0" cy="207963"/>
          </a:xfrm>
          <a:prstGeom prst="line">
            <a:avLst/>
          </a:prstGeom>
          <a:noFill/>
          <a:ln w="4445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94266" name="Line 58"/>
          <p:cNvSpPr>
            <a:spLocks noChangeShapeType="1"/>
          </p:cNvSpPr>
          <p:nvPr/>
        </p:nvSpPr>
        <p:spPr bwMode="auto">
          <a:xfrm>
            <a:off x="2903023" y="3622675"/>
            <a:ext cx="405325" cy="719138"/>
          </a:xfrm>
          <a:prstGeom prst="line">
            <a:avLst/>
          </a:prstGeom>
          <a:noFill/>
          <a:ln w="4127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94267" name="Line 59"/>
          <p:cNvSpPr>
            <a:spLocks noChangeShapeType="1"/>
          </p:cNvSpPr>
          <p:nvPr/>
        </p:nvSpPr>
        <p:spPr bwMode="auto">
          <a:xfrm flipV="1">
            <a:off x="3563938" y="3573463"/>
            <a:ext cx="0" cy="792162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 type="stealth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94268" name="Line 60"/>
          <p:cNvSpPr>
            <a:spLocks noChangeShapeType="1"/>
          </p:cNvSpPr>
          <p:nvPr/>
        </p:nvSpPr>
        <p:spPr bwMode="auto">
          <a:xfrm>
            <a:off x="4000500" y="5143500"/>
            <a:ext cx="0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94269" name="Line 61"/>
          <p:cNvSpPr>
            <a:spLocks noChangeShapeType="1"/>
          </p:cNvSpPr>
          <p:nvPr/>
        </p:nvSpPr>
        <p:spPr bwMode="auto">
          <a:xfrm>
            <a:off x="6053138" y="3949700"/>
            <a:ext cx="966787" cy="2143125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 type="stealth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94270" name="Line 62"/>
          <p:cNvSpPr>
            <a:spLocks noChangeShapeType="1"/>
          </p:cNvSpPr>
          <p:nvPr/>
        </p:nvSpPr>
        <p:spPr bwMode="auto">
          <a:xfrm flipH="1">
            <a:off x="7667625" y="4797425"/>
            <a:ext cx="2889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94271" name="Line 63"/>
          <p:cNvSpPr>
            <a:spLocks noChangeShapeType="1"/>
          </p:cNvSpPr>
          <p:nvPr/>
        </p:nvSpPr>
        <p:spPr bwMode="auto">
          <a:xfrm>
            <a:off x="8459788" y="3068638"/>
            <a:ext cx="9525" cy="569912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 type="stealth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94272" name="Line 64"/>
          <p:cNvSpPr>
            <a:spLocks noChangeShapeType="1"/>
          </p:cNvSpPr>
          <p:nvPr/>
        </p:nvSpPr>
        <p:spPr bwMode="auto">
          <a:xfrm>
            <a:off x="5934075" y="5916613"/>
            <a:ext cx="0" cy="20637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94273" name="Line 65"/>
          <p:cNvSpPr>
            <a:spLocks noChangeShapeType="1"/>
          </p:cNvSpPr>
          <p:nvPr/>
        </p:nvSpPr>
        <p:spPr bwMode="auto">
          <a:xfrm flipH="1">
            <a:off x="611188" y="6524625"/>
            <a:ext cx="4248150" cy="0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s-ES"/>
          </a:p>
        </p:txBody>
      </p:sp>
      <p:sp>
        <p:nvSpPr>
          <p:cNvPr id="94274" name="Line 66"/>
          <p:cNvSpPr>
            <a:spLocks noChangeShapeType="1"/>
          </p:cNvSpPr>
          <p:nvPr/>
        </p:nvSpPr>
        <p:spPr bwMode="auto">
          <a:xfrm flipV="1">
            <a:off x="611188" y="3644900"/>
            <a:ext cx="0" cy="2898775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s-ES"/>
          </a:p>
        </p:txBody>
      </p:sp>
      <p:sp>
        <p:nvSpPr>
          <p:cNvPr id="94275" name="Line 67"/>
          <p:cNvSpPr>
            <a:spLocks noChangeShapeType="1"/>
          </p:cNvSpPr>
          <p:nvPr/>
        </p:nvSpPr>
        <p:spPr bwMode="auto">
          <a:xfrm>
            <a:off x="611188" y="3644900"/>
            <a:ext cx="720725" cy="0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s-ES"/>
          </a:p>
        </p:txBody>
      </p:sp>
      <p:sp>
        <p:nvSpPr>
          <p:cNvPr id="94276" name="Line 68"/>
          <p:cNvSpPr>
            <a:spLocks noChangeShapeType="1"/>
          </p:cNvSpPr>
          <p:nvPr/>
        </p:nvSpPr>
        <p:spPr bwMode="auto">
          <a:xfrm>
            <a:off x="2806700" y="3213100"/>
            <a:ext cx="1809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s-ES"/>
          </a:p>
        </p:txBody>
      </p:sp>
      <p:sp>
        <p:nvSpPr>
          <p:cNvPr id="94277" name="Line 69"/>
          <p:cNvSpPr>
            <a:spLocks noChangeShapeType="1"/>
          </p:cNvSpPr>
          <p:nvPr/>
        </p:nvSpPr>
        <p:spPr bwMode="auto">
          <a:xfrm>
            <a:off x="2987675" y="3213100"/>
            <a:ext cx="0" cy="24844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94278" name="Line 70"/>
          <p:cNvSpPr>
            <a:spLocks noChangeShapeType="1"/>
          </p:cNvSpPr>
          <p:nvPr/>
        </p:nvSpPr>
        <p:spPr bwMode="auto">
          <a:xfrm>
            <a:off x="1258888" y="5916613"/>
            <a:ext cx="3556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17477" name="Line 71"/>
          <p:cNvSpPr>
            <a:spLocks noChangeShapeType="1"/>
          </p:cNvSpPr>
          <p:nvPr/>
        </p:nvSpPr>
        <p:spPr bwMode="auto">
          <a:xfrm>
            <a:off x="4391025" y="5605463"/>
            <a:ext cx="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s-ES"/>
          </a:p>
        </p:txBody>
      </p:sp>
      <p:sp>
        <p:nvSpPr>
          <p:cNvPr id="94280" name="Line 72"/>
          <p:cNvSpPr>
            <a:spLocks noChangeShapeType="1"/>
          </p:cNvSpPr>
          <p:nvPr/>
        </p:nvSpPr>
        <p:spPr bwMode="auto">
          <a:xfrm>
            <a:off x="4500563" y="5516563"/>
            <a:ext cx="14287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s-ES"/>
          </a:p>
        </p:txBody>
      </p:sp>
      <p:sp>
        <p:nvSpPr>
          <p:cNvPr id="94281" name="Line 73"/>
          <p:cNvSpPr>
            <a:spLocks noChangeShapeType="1"/>
          </p:cNvSpPr>
          <p:nvPr/>
        </p:nvSpPr>
        <p:spPr bwMode="auto">
          <a:xfrm flipV="1">
            <a:off x="4643438" y="3429000"/>
            <a:ext cx="0" cy="20875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s-ES"/>
          </a:p>
        </p:txBody>
      </p:sp>
      <p:sp>
        <p:nvSpPr>
          <p:cNvPr id="94282" name="Line 74"/>
          <p:cNvSpPr>
            <a:spLocks noChangeShapeType="1"/>
          </p:cNvSpPr>
          <p:nvPr/>
        </p:nvSpPr>
        <p:spPr bwMode="auto">
          <a:xfrm>
            <a:off x="4643438" y="3429000"/>
            <a:ext cx="368141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s-ES"/>
          </a:p>
        </p:txBody>
      </p:sp>
      <p:sp>
        <p:nvSpPr>
          <p:cNvPr id="94283" name="Line 75"/>
          <p:cNvSpPr>
            <a:spLocks noChangeShapeType="1"/>
          </p:cNvSpPr>
          <p:nvPr/>
        </p:nvSpPr>
        <p:spPr bwMode="auto">
          <a:xfrm>
            <a:off x="8316913" y="3429000"/>
            <a:ext cx="0" cy="2063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94284" name="Line 76"/>
          <p:cNvSpPr>
            <a:spLocks noChangeShapeType="1"/>
          </p:cNvSpPr>
          <p:nvPr/>
        </p:nvSpPr>
        <p:spPr bwMode="auto">
          <a:xfrm>
            <a:off x="4427538" y="3213100"/>
            <a:ext cx="4394200" cy="0"/>
          </a:xfrm>
          <a:prstGeom prst="line">
            <a:avLst/>
          </a:prstGeom>
          <a:noFill/>
          <a:ln w="412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s-ES"/>
          </a:p>
        </p:txBody>
      </p:sp>
      <p:sp>
        <p:nvSpPr>
          <p:cNvPr id="94285" name="Line 77"/>
          <p:cNvSpPr>
            <a:spLocks noChangeShapeType="1"/>
          </p:cNvSpPr>
          <p:nvPr/>
        </p:nvSpPr>
        <p:spPr bwMode="auto">
          <a:xfrm>
            <a:off x="8820150" y="3213100"/>
            <a:ext cx="0" cy="414338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 type="stealth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94286" name="Line 78"/>
          <p:cNvSpPr>
            <a:spLocks noChangeShapeType="1"/>
          </p:cNvSpPr>
          <p:nvPr/>
        </p:nvSpPr>
        <p:spPr bwMode="auto">
          <a:xfrm flipV="1">
            <a:off x="5815013" y="2781300"/>
            <a:ext cx="701675" cy="339725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s-ES"/>
          </a:p>
        </p:txBody>
      </p:sp>
      <p:sp>
        <p:nvSpPr>
          <p:cNvPr id="94287" name="Line 79"/>
          <p:cNvSpPr>
            <a:spLocks noChangeShapeType="1"/>
          </p:cNvSpPr>
          <p:nvPr/>
        </p:nvSpPr>
        <p:spPr bwMode="auto">
          <a:xfrm>
            <a:off x="7667625" y="4076700"/>
            <a:ext cx="2889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94288" name="Line 80"/>
          <p:cNvSpPr>
            <a:spLocks noChangeShapeType="1"/>
          </p:cNvSpPr>
          <p:nvPr/>
        </p:nvSpPr>
        <p:spPr bwMode="auto">
          <a:xfrm>
            <a:off x="4643438" y="3716338"/>
            <a:ext cx="2159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94289" name="Line 81"/>
          <p:cNvSpPr>
            <a:spLocks noChangeShapeType="1"/>
          </p:cNvSpPr>
          <p:nvPr/>
        </p:nvSpPr>
        <p:spPr bwMode="auto">
          <a:xfrm flipH="1">
            <a:off x="4895849" y="4149725"/>
            <a:ext cx="1547813" cy="0"/>
          </a:xfrm>
          <a:prstGeom prst="line">
            <a:avLst/>
          </a:prstGeom>
          <a:noFill/>
          <a:ln w="476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s-ES"/>
          </a:p>
        </p:txBody>
      </p:sp>
      <p:sp>
        <p:nvSpPr>
          <p:cNvPr id="94290" name="Line 82"/>
          <p:cNvSpPr>
            <a:spLocks noChangeShapeType="1"/>
          </p:cNvSpPr>
          <p:nvPr/>
        </p:nvSpPr>
        <p:spPr bwMode="auto">
          <a:xfrm flipH="1">
            <a:off x="4429125" y="4148137"/>
            <a:ext cx="477838" cy="423863"/>
          </a:xfrm>
          <a:prstGeom prst="line">
            <a:avLst/>
          </a:prstGeom>
          <a:noFill/>
          <a:ln w="476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94291" name="Line 83"/>
          <p:cNvSpPr>
            <a:spLocks noChangeShapeType="1"/>
          </p:cNvSpPr>
          <p:nvPr/>
        </p:nvSpPr>
        <p:spPr bwMode="auto">
          <a:xfrm flipV="1">
            <a:off x="7070927" y="5675482"/>
            <a:ext cx="885623" cy="685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s-ES"/>
          </a:p>
        </p:txBody>
      </p:sp>
      <p:sp>
        <p:nvSpPr>
          <p:cNvPr id="94292" name="Line 84"/>
          <p:cNvSpPr>
            <a:spLocks noChangeShapeType="1"/>
          </p:cNvSpPr>
          <p:nvPr/>
        </p:nvSpPr>
        <p:spPr bwMode="auto">
          <a:xfrm flipH="1" flipV="1">
            <a:off x="6535739" y="4500562"/>
            <a:ext cx="535188" cy="117505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94293" name="Line 85"/>
          <p:cNvSpPr>
            <a:spLocks noChangeShapeType="1"/>
          </p:cNvSpPr>
          <p:nvPr/>
        </p:nvSpPr>
        <p:spPr bwMode="auto">
          <a:xfrm flipH="1" flipV="1">
            <a:off x="4787900" y="4365625"/>
            <a:ext cx="1655763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s-ES"/>
          </a:p>
        </p:txBody>
      </p:sp>
      <p:sp>
        <p:nvSpPr>
          <p:cNvPr id="94294" name="Line 86"/>
          <p:cNvSpPr>
            <a:spLocks noChangeShapeType="1"/>
          </p:cNvSpPr>
          <p:nvPr/>
        </p:nvSpPr>
        <p:spPr bwMode="auto">
          <a:xfrm>
            <a:off x="4787900" y="4365625"/>
            <a:ext cx="0" cy="17589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s-ES"/>
          </a:p>
        </p:txBody>
      </p:sp>
      <p:sp>
        <p:nvSpPr>
          <p:cNvPr id="94295" name="Line 87"/>
          <p:cNvSpPr>
            <a:spLocks noChangeShapeType="1"/>
          </p:cNvSpPr>
          <p:nvPr/>
        </p:nvSpPr>
        <p:spPr bwMode="auto">
          <a:xfrm flipH="1">
            <a:off x="3243262" y="6122988"/>
            <a:ext cx="1544638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94296" name="Line 88"/>
          <p:cNvSpPr>
            <a:spLocks noChangeShapeType="1"/>
          </p:cNvSpPr>
          <p:nvPr/>
        </p:nvSpPr>
        <p:spPr bwMode="auto">
          <a:xfrm flipH="1" flipV="1">
            <a:off x="4427538" y="3860800"/>
            <a:ext cx="431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s-ES"/>
          </a:p>
        </p:txBody>
      </p:sp>
      <p:sp>
        <p:nvSpPr>
          <p:cNvPr id="94297" name="Line 89"/>
          <p:cNvSpPr>
            <a:spLocks noChangeShapeType="1"/>
          </p:cNvSpPr>
          <p:nvPr/>
        </p:nvSpPr>
        <p:spPr bwMode="auto">
          <a:xfrm flipH="1" flipV="1">
            <a:off x="4356100" y="3573463"/>
            <a:ext cx="71438" cy="2873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94298" name="Line 90"/>
          <p:cNvSpPr>
            <a:spLocks noChangeShapeType="1"/>
          </p:cNvSpPr>
          <p:nvPr/>
        </p:nvSpPr>
        <p:spPr bwMode="auto">
          <a:xfrm>
            <a:off x="7667625" y="4365625"/>
            <a:ext cx="288925" cy="2873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94299" name="Line 91"/>
          <p:cNvSpPr>
            <a:spLocks noChangeShapeType="1"/>
          </p:cNvSpPr>
          <p:nvPr/>
        </p:nvSpPr>
        <p:spPr bwMode="auto">
          <a:xfrm flipH="1">
            <a:off x="7224713" y="4911725"/>
            <a:ext cx="720725" cy="1150937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 type="stealth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17498" name="Line 92"/>
          <p:cNvSpPr>
            <a:spLocks noChangeShapeType="1"/>
          </p:cNvSpPr>
          <p:nvPr/>
        </p:nvSpPr>
        <p:spPr bwMode="auto">
          <a:xfrm>
            <a:off x="4284663" y="584201"/>
            <a:ext cx="0" cy="396874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s-ES"/>
          </a:p>
        </p:txBody>
      </p:sp>
      <p:sp>
        <p:nvSpPr>
          <p:cNvPr id="94301" name="Line 93"/>
          <p:cNvSpPr>
            <a:spLocks noChangeShapeType="1"/>
          </p:cNvSpPr>
          <p:nvPr/>
        </p:nvSpPr>
        <p:spPr bwMode="auto">
          <a:xfrm>
            <a:off x="827088" y="2082800"/>
            <a:ext cx="0" cy="193675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94302" name="Text Box 94"/>
          <p:cNvSpPr txBox="1">
            <a:spLocks noChangeArrowheads="1"/>
          </p:cNvSpPr>
          <p:nvPr/>
        </p:nvSpPr>
        <p:spPr bwMode="auto">
          <a:xfrm>
            <a:off x="3203575" y="1916113"/>
            <a:ext cx="2374900" cy="3111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s-ES" sz="1200" b="1">
                <a:latin typeface="Comic Sans MS" pitchFamily="66" charset="0"/>
                <a:cs typeface="Times New Roman" pitchFamily="18" charset="0"/>
              </a:rPr>
              <a:t>Actúa ante la presencia de  </a:t>
            </a:r>
            <a:endParaRPr lang="es-ES"/>
          </a:p>
        </p:txBody>
      </p:sp>
      <p:sp>
        <p:nvSpPr>
          <p:cNvPr id="94303" name="Text Box 95"/>
          <p:cNvSpPr txBox="1">
            <a:spLocks noChangeArrowheads="1"/>
          </p:cNvSpPr>
          <p:nvPr/>
        </p:nvSpPr>
        <p:spPr bwMode="auto">
          <a:xfrm>
            <a:off x="6877050" y="1916113"/>
            <a:ext cx="712788" cy="3111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s-ES" sz="1200" b="1">
                <a:latin typeface="Comic Sans MS" pitchFamily="66" charset="0"/>
                <a:cs typeface="Times New Roman" pitchFamily="18" charset="0"/>
              </a:rPr>
              <a:t>Tipos</a:t>
            </a:r>
            <a:endParaRPr lang="es-ES"/>
          </a:p>
        </p:txBody>
      </p:sp>
      <p:sp>
        <p:nvSpPr>
          <p:cNvPr id="94304" name="Line 96"/>
          <p:cNvSpPr>
            <a:spLocks noChangeShapeType="1"/>
          </p:cNvSpPr>
          <p:nvPr/>
        </p:nvSpPr>
        <p:spPr bwMode="auto">
          <a:xfrm flipH="1">
            <a:off x="2124075" y="1844675"/>
            <a:ext cx="647700" cy="1655763"/>
          </a:xfrm>
          <a:prstGeom prst="line">
            <a:avLst/>
          </a:prstGeom>
          <a:noFill/>
          <a:ln w="4445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100" name="99 CuadroTexto"/>
          <p:cNvSpPr txBox="1"/>
          <p:nvPr/>
        </p:nvSpPr>
        <p:spPr>
          <a:xfrm>
            <a:off x="0" y="1"/>
            <a:ext cx="30003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00" b="1" dirty="0" smtClean="0"/>
              <a:t>Antígeno</a:t>
            </a:r>
            <a:r>
              <a:rPr lang="es-ES_tradnl" sz="1000" dirty="0" smtClean="0"/>
              <a:t>.- Macromolécula (libre o formando parte de un ser vivo) ajena (extraña) a un organismo, que es reconocida como tal y que induce una respuesta inmunitaria adquirida. Los antígenos son diferentes en los distintos seres vivos </a:t>
            </a:r>
            <a:endParaRPr lang="es-ES" sz="1000" dirty="0"/>
          </a:p>
        </p:txBody>
      </p:sp>
      <p:sp>
        <p:nvSpPr>
          <p:cNvPr id="101" name="Line 38"/>
          <p:cNvSpPr>
            <a:spLocks noChangeShapeType="1"/>
          </p:cNvSpPr>
          <p:nvPr/>
        </p:nvSpPr>
        <p:spPr bwMode="auto">
          <a:xfrm flipH="1">
            <a:off x="2783959" y="3621088"/>
            <a:ext cx="137866" cy="1587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s-ES"/>
          </a:p>
        </p:txBody>
      </p:sp>
      <p:sp>
        <p:nvSpPr>
          <p:cNvPr id="102" name="Line 62"/>
          <p:cNvSpPr>
            <a:spLocks noChangeShapeType="1"/>
          </p:cNvSpPr>
          <p:nvPr/>
        </p:nvSpPr>
        <p:spPr bwMode="auto">
          <a:xfrm>
            <a:off x="7497763" y="4521200"/>
            <a:ext cx="447674" cy="103981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98" name="Text Box 30"/>
          <p:cNvSpPr txBox="1">
            <a:spLocks noChangeArrowheads="1"/>
          </p:cNvSpPr>
          <p:nvPr/>
        </p:nvSpPr>
        <p:spPr bwMode="auto">
          <a:xfrm>
            <a:off x="701650" y="4250529"/>
            <a:ext cx="2059014" cy="2071688"/>
          </a:xfrm>
          <a:prstGeom prst="rect">
            <a:avLst/>
          </a:prstGeom>
          <a:solidFill>
            <a:srgbClr val="CCFFFF">
              <a:alpha val="50195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 Otras respuestas innatas: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  Inflamación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  </a:t>
            </a:r>
            <a:r>
              <a:rPr kumimoji="0" lang="es-E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Interferón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s-E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s-E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  Linfocitos NK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>
                <a:tab pos="174625" algn="l"/>
              </a:tabLst>
              <a:defRPr/>
            </a:pPr>
            <a:r>
              <a:rPr kumimoji="0" lang="es-E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  Complemento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74625" algn="l"/>
              </a:tabLst>
              <a:defRPr/>
            </a:pPr>
            <a:r>
              <a:rPr kumimoji="0" lang="es-E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	(</a:t>
            </a:r>
            <a:r>
              <a:rPr kumimoji="0" lang="es-ES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tb</a:t>
            </a:r>
            <a:r>
              <a:rPr kumimoji="0" lang="es-E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 específica</a:t>
            </a: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  </a:t>
            </a:r>
            <a:r>
              <a:rPr kumimoji="0" lang="es-E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Desgranulación</a:t>
            </a:r>
            <a:endParaRPr kumimoji="0" lang="es-E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  </a:t>
            </a:r>
            <a:r>
              <a:rPr kumimoji="0" lang="es-E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Temperatura</a:t>
            </a:r>
          </a:p>
          <a:p>
            <a:pPr marL="174625" marR="0" lvl="1" indent="-1746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>
                <a:tab pos="174625" algn="l"/>
              </a:tabLst>
              <a:defRPr/>
            </a:pPr>
            <a:r>
              <a:rPr kumimoji="0" lang="es-E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Times New Roman" pitchFamily="18" charset="0"/>
              </a:rPr>
              <a:t>Restricción nutricional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4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4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4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2" dur="80"/>
                                        <p:tgtEl>
                                          <p:spTgt spid="942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3" dur="80"/>
                                        <p:tgtEl>
                                          <p:spTgt spid="942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80"/>
                                        <p:tgtEl>
                                          <p:spTgt spid="942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4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4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4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4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4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4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4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4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4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4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4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4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4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4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4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94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4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" dur="500"/>
                                        <p:tgtEl>
                                          <p:spTgt spid="94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5" dur="500"/>
                                        <p:tgtEl>
                                          <p:spTgt spid="94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94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94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94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94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0" dur="500"/>
                                        <p:tgtEl>
                                          <p:spTgt spid="94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3" dur="500"/>
                                        <p:tgtEl>
                                          <p:spTgt spid="94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94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94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4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4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94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94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94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94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94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94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94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94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94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94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94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94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0" dur="500"/>
                                        <p:tgtEl>
                                          <p:spTgt spid="94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3" dur="500"/>
                                        <p:tgtEl>
                                          <p:spTgt spid="94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6" dur="500"/>
                                        <p:tgtEl>
                                          <p:spTgt spid="94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9" dur="500"/>
                                        <p:tgtEl>
                                          <p:spTgt spid="94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94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94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94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94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9" dur="500"/>
                                        <p:tgtEl>
                                          <p:spTgt spid="94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2" dur="500"/>
                                        <p:tgtEl>
                                          <p:spTgt spid="94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5" dur="500"/>
                                        <p:tgtEl>
                                          <p:spTgt spid="94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8" dur="500"/>
                                        <p:tgtEl>
                                          <p:spTgt spid="94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1" dur="500"/>
                                        <p:tgtEl>
                                          <p:spTgt spid="94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6" dur="500"/>
                                        <p:tgtEl>
                                          <p:spTgt spid="94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1" dur="500"/>
                                        <p:tgtEl>
                                          <p:spTgt spid="94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6" dur="500"/>
                                        <p:tgtEl>
                                          <p:spTgt spid="94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9" dur="500"/>
                                        <p:tgtEl>
                                          <p:spTgt spid="94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4" dur="500"/>
                                        <p:tgtEl>
                                          <p:spTgt spid="94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9" dur="500"/>
                                        <p:tgtEl>
                                          <p:spTgt spid="94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94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94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94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94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94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94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94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94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94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94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94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94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2" dur="500" fill="hold"/>
                                        <p:tgtEl>
                                          <p:spTgt spid="94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94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6" dur="500" fill="hold"/>
                                        <p:tgtEl>
                                          <p:spTgt spid="94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94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2" dur="500"/>
                                        <p:tgtEl>
                                          <p:spTgt spid="94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5" dur="500"/>
                                        <p:tgtEl>
                                          <p:spTgt spid="94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94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1" dur="500" fill="hold"/>
                                        <p:tgtEl>
                                          <p:spTgt spid="94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94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5" dur="500" fill="hold"/>
                                        <p:tgtEl>
                                          <p:spTgt spid="94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0" dur="500" fill="hold"/>
                                        <p:tgtEl>
                                          <p:spTgt spid="94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94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6" dur="500" fill="hold"/>
                                        <p:tgtEl>
                                          <p:spTgt spid="94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7" dur="500" fill="hold"/>
                                        <p:tgtEl>
                                          <p:spTgt spid="94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2" dur="500" fill="hold"/>
                                        <p:tgtEl>
                                          <p:spTgt spid="94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3" dur="500" fill="hold"/>
                                        <p:tgtEl>
                                          <p:spTgt spid="94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6" dur="500"/>
                                        <p:tgtEl>
                                          <p:spTgt spid="94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9" dur="500" fill="hold"/>
                                        <p:tgtEl>
                                          <p:spTgt spid="94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94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3" dur="500" fill="hold"/>
                                        <p:tgtEl>
                                          <p:spTgt spid="94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94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94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0" dur="500" fill="hold"/>
                                        <p:tgtEl>
                                          <p:spTgt spid="94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1" dur="500" fill="hold"/>
                                        <p:tgtEl>
                                          <p:spTgt spid="94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4" dur="500" fill="hold"/>
                                        <p:tgtEl>
                                          <p:spTgt spid="94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5" dur="500" fill="hold"/>
                                        <p:tgtEl>
                                          <p:spTgt spid="94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0" dur="500" fill="hold"/>
                                        <p:tgtEl>
                                          <p:spTgt spid="94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1" dur="500" fill="hold"/>
                                        <p:tgtEl>
                                          <p:spTgt spid="94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6" dur="500" fill="hold"/>
                                        <p:tgtEl>
                                          <p:spTgt spid="94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7" dur="500" fill="hold"/>
                                        <p:tgtEl>
                                          <p:spTgt spid="94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0" dur="500" fill="hold"/>
                                        <p:tgtEl>
                                          <p:spTgt spid="94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1" dur="500" fill="hold"/>
                                        <p:tgtEl>
                                          <p:spTgt spid="94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6" dur="500" fill="hold"/>
                                        <p:tgtEl>
                                          <p:spTgt spid="94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7" dur="500" fill="hold"/>
                                        <p:tgtEl>
                                          <p:spTgt spid="94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0" dur="500" fill="hold"/>
                                        <p:tgtEl>
                                          <p:spTgt spid="94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1" dur="500" fill="hold"/>
                                        <p:tgtEl>
                                          <p:spTgt spid="94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6" dur="500" fill="hold"/>
                                        <p:tgtEl>
                                          <p:spTgt spid="94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00" fill="hold"/>
                                        <p:tgtEl>
                                          <p:spTgt spid="94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8" dur="500"/>
                                        <p:tgtEl>
                                          <p:spTgt spid="94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9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1" dur="500" fill="hold"/>
                                        <p:tgtEl>
                                          <p:spTgt spid="94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2" dur="500" fill="hold"/>
                                        <p:tgtEl>
                                          <p:spTgt spid="94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3" dur="500"/>
                                        <p:tgtEl>
                                          <p:spTgt spid="94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8" dur="500" fill="hold"/>
                                        <p:tgtEl>
                                          <p:spTgt spid="94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9" dur="500" fill="hold"/>
                                        <p:tgtEl>
                                          <p:spTgt spid="94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0" dur="500"/>
                                        <p:tgtEl>
                                          <p:spTgt spid="94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3" dur="500" fill="hold"/>
                                        <p:tgtEl>
                                          <p:spTgt spid="94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4" dur="500" fill="hold"/>
                                        <p:tgtEl>
                                          <p:spTgt spid="94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5" dur="500"/>
                                        <p:tgtEl>
                                          <p:spTgt spid="94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0" dur="500" fill="hold"/>
                                        <p:tgtEl>
                                          <p:spTgt spid="94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1" dur="500" fill="hold"/>
                                        <p:tgtEl>
                                          <p:spTgt spid="94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4" dur="500" fill="hold"/>
                                        <p:tgtEl>
                                          <p:spTgt spid="94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5" dur="500" fill="hold"/>
                                        <p:tgtEl>
                                          <p:spTgt spid="94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8" dur="500" fill="hold"/>
                                        <p:tgtEl>
                                          <p:spTgt spid="94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9" dur="500" fill="hold"/>
                                        <p:tgtEl>
                                          <p:spTgt spid="94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6" fill="hold">
                      <p:stCondLst>
                        <p:cond delay="indefinite"/>
                      </p:stCondLst>
                      <p:childTnLst>
                        <p:par>
                          <p:cTn id="387" fill="hold">
                            <p:stCondLst>
                              <p:cond delay="0"/>
                            </p:stCondLst>
                            <p:childTnLst>
                              <p:par>
                                <p:cTn id="3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0" dur="500" fill="hold"/>
                                        <p:tgtEl>
                                          <p:spTgt spid="94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1" dur="500" fill="hold"/>
                                        <p:tgtEl>
                                          <p:spTgt spid="94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4" dur="500" fill="hold"/>
                                        <p:tgtEl>
                                          <p:spTgt spid="94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5" dur="500" fill="hold"/>
                                        <p:tgtEl>
                                          <p:spTgt spid="94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6" fill="hold">
                      <p:stCondLst>
                        <p:cond delay="indefinite"/>
                      </p:stCondLst>
                      <p:childTnLst>
                        <p:par>
                          <p:cTn id="397" fill="hold">
                            <p:stCondLst>
                              <p:cond delay="0"/>
                            </p:stCondLst>
                            <p:childTnLst>
                              <p:par>
                                <p:cTn id="398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00" dur="2000"/>
                                        <p:tgtEl>
                                          <p:spTgt spid="94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03" dur="2000"/>
                                        <p:tgtEl>
                                          <p:spTgt spid="94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06" dur="2000"/>
                                        <p:tgtEl>
                                          <p:spTgt spid="94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1" dur="500" fill="hold"/>
                                        <p:tgtEl>
                                          <p:spTgt spid="94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2" dur="500" fill="hold"/>
                                        <p:tgtEl>
                                          <p:spTgt spid="94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5" dur="500" fill="hold"/>
                                        <p:tgtEl>
                                          <p:spTgt spid="94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6" dur="500" fill="hold"/>
                                        <p:tgtEl>
                                          <p:spTgt spid="94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9" dur="500" fill="hold"/>
                                        <p:tgtEl>
                                          <p:spTgt spid="94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0" dur="500" fill="hold"/>
                                        <p:tgtEl>
                                          <p:spTgt spid="94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4" dur="500"/>
                                        <p:tgtEl>
                                          <p:spTgt spid="94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7" dur="500"/>
                                        <p:tgtEl>
                                          <p:spTgt spid="94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0" dur="500"/>
                                        <p:tgtEl>
                                          <p:spTgt spid="94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3" dur="500"/>
                                        <p:tgtEl>
                                          <p:spTgt spid="94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6" dur="500"/>
                                        <p:tgtEl>
                                          <p:spTgt spid="94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9" dur="500"/>
                                        <p:tgtEl>
                                          <p:spTgt spid="94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42" dur="500"/>
                                        <p:tgtEl>
                                          <p:spTgt spid="94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45" dur="500"/>
                                        <p:tgtEl>
                                          <p:spTgt spid="94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48" dur="500"/>
                                        <p:tgtEl>
                                          <p:spTgt spid="94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1" dur="500"/>
                                        <p:tgtEl>
                                          <p:spTgt spid="94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4" dur="500"/>
                                        <p:tgtEl>
                                          <p:spTgt spid="94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7" dur="500"/>
                                        <p:tgtEl>
                                          <p:spTgt spid="94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0" dur="500"/>
                                        <p:tgtEl>
                                          <p:spTgt spid="94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3" dur="500"/>
                                        <p:tgtEl>
                                          <p:spTgt spid="94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6" dur="500"/>
                                        <p:tgtEl>
                                          <p:spTgt spid="94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9" dur="500"/>
                                        <p:tgtEl>
                                          <p:spTgt spid="94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72" dur="500"/>
                                        <p:tgtEl>
                                          <p:spTgt spid="94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75" dur="500"/>
                                        <p:tgtEl>
                                          <p:spTgt spid="94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78" dur="500"/>
                                        <p:tgtEl>
                                          <p:spTgt spid="94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1" dur="500"/>
                                        <p:tgtEl>
                                          <p:spTgt spid="94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4" dur="500"/>
                                        <p:tgtEl>
                                          <p:spTgt spid="942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7" dur="500"/>
                                        <p:tgtEl>
                                          <p:spTgt spid="942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0" dur="500"/>
                                        <p:tgtEl>
                                          <p:spTgt spid="942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3" dur="500"/>
                                        <p:tgtEl>
                                          <p:spTgt spid="94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6" dur="500"/>
                                        <p:tgtEl>
                                          <p:spTgt spid="942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9" dur="500"/>
                                        <p:tgtEl>
                                          <p:spTgt spid="94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02" dur="500"/>
                                        <p:tgtEl>
                                          <p:spTgt spid="942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05" dur="500"/>
                                        <p:tgtEl>
                                          <p:spTgt spid="942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08" dur="500"/>
                                        <p:tgtEl>
                                          <p:spTgt spid="942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1" dur="500"/>
                                        <p:tgtEl>
                                          <p:spTgt spid="942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4" dur="500"/>
                                        <p:tgtEl>
                                          <p:spTgt spid="942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7" dur="500"/>
                                        <p:tgtEl>
                                          <p:spTgt spid="94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20" dur="500"/>
                                        <p:tgtEl>
                                          <p:spTgt spid="94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23" dur="500"/>
                                        <p:tgtEl>
                                          <p:spTgt spid="942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26" dur="500"/>
                                        <p:tgtEl>
                                          <p:spTgt spid="942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8" fill="hold">
                      <p:stCondLst>
                        <p:cond delay="indefinite"/>
                      </p:stCondLst>
                      <p:childTnLst>
                        <p:par>
                          <p:cTn id="529" fill="hold">
                            <p:stCondLst>
                              <p:cond delay="0"/>
                            </p:stCondLst>
                            <p:childTnLst>
                              <p:par>
                                <p:cTn id="5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2" fill="hold">
                      <p:stCondLst>
                        <p:cond delay="indefinite"/>
                      </p:stCondLst>
                      <p:childTnLst>
                        <p:par>
                          <p:cTn id="533" fill="hold">
                            <p:stCondLst>
                              <p:cond delay="0"/>
                            </p:stCondLst>
                            <p:childTnLst>
                              <p:par>
                                <p:cTn id="5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6" dur="500" fill="hold"/>
                                        <p:tgtEl>
                                          <p:spTgt spid="94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7" dur="500" fill="hold"/>
                                        <p:tgtEl>
                                          <p:spTgt spid="94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8" fill="hold">
                      <p:stCondLst>
                        <p:cond delay="indefinite"/>
                      </p:stCondLst>
                      <p:childTnLst>
                        <p:par>
                          <p:cTn id="539" fill="hold">
                            <p:stCondLst>
                              <p:cond delay="0"/>
                            </p:stCondLst>
                            <p:childTnLst>
                              <p:par>
                                <p:cTn id="5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4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3" grpId="0" animBg="1"/>
      <p:bldP spid="94214" grpId="0" animBg="1"/>
      <p:bldP spid="94215" grpId="0" animBg="1"/>
      <p:bldP spid="94216" grpId="0" animBg="1"/>
      <p:bldP spid="94217" grpId="0" animBg="1"/>
      <p:bldP spid="94217" grpId="1" animBg="1"/>
      <p:bldP spid="94218" grpId="0" animBg="1"/>
      <p:bldP spid="94219" grpId="0" animBg="1"/>
      <p:bldP spid="94219" grpId="1" animBg="1"/>
      <p:bldP spid="94220" grpId="0" animBg="1"/>
      <p:bldP spid="94220" grpId="1" animBg="1"/>
      <p:bldP spid="94221" grpId="0" animBg="1"/>
      <p:bldP spid="94222" grpId="0" animBg="1"/>
      <p:bldP spid="94223" grpId="0" animBg="1"/>
      <p:bldP spid="94223" grpId="1" animBg="1"/>
      <p:bldP spid="94224" grpId="0" animBg="1"/>
      <p:bldP spid="94225" grpId="0" animBg="1"/>
      <p:bldP spid="94226" grpId="0" animBg="1"/>
      <p:bldP spid="94227" grpId="0" animBg="1"/>
      <p:bldP spid="94228" grpId="0" animBg="1"/>
      <p:bldP spid="94229" grpId="0" animBg="1"/>
      <p:bldP spid="94230" grpId="0" animBg="1"/>
      <p:bldP spid="94231" grpId="0" animBg="1"/>
      <p:bldP spid="94232" grpId="0" animBg="1"/>
      <p:bldP spid="94233" grpId="0" animBg="1"/>
      <p:bldP spid="94234" grpId="0" animBg="1"/>
      <p:bldP spid="94235" grpId="0" animBg="1"/>
      <p:bldP spid="94235" grpId="1" animBg="1"/>
      <p:bldP spid="94236" grpId="0" animBg="1"/>
      <p:bldP spid="94237" grpId="0" animBg="1"/>
      <p:bldP spid="94238" grpId="0" animBg="1"/>
      <p:bldP spid="94238" grpId="1" animBg="1"/>
      <p:bldP spid="94240" grpId="0" animBg="1"/>
      <p:bldP spid="94240" grpId="1" animBg="1"/>
      <p:bldP spid="94241" grpId="0" animBg="1"/>
      <p:bldP spid="94241" grpId="1" animBg="1"/>
      <p:bldP spid="94246" grpId="0" animBg="1"/>
      <p:bldP spid="94246" grpId="1" animBg="1"/>
      <p:bldP spid="94247" grpId="0" animBg="1"/>
      <p:bldP spid="94247" grpId="1" animBg="1"/>
      <p:bldP spid="94248" grpId="0" animBg="1"/>
      <p:bldP spid="94248" grpId="1" animBg="1"/>
      <p:bldP spid="94249" grpId="0" animBg="1"/>
      <p:bldP spid="94249" grpId="1" animBg="1"/>
      <p:bldP spid="94250" grpId="0" animBg="1"/>
      <p:bldP spid="94251" grpId="0" animBg="1"/>
      <p:bldP spid="94251" grpId="1" animBg="1"/>
      <p:bldP spid="94252" grpId="0" animBg="1"/>
      <p:bldP spid="94252" grpId="1" animBg="1"/>
      <p:bldP spid="94253" grpId="0" animBg="1"/>
      <p:bldP spid="94253" grpId="1" animBg="1"/>
      <p:bldP spid="94254" grpId="0" animBg="1"/>
      <p:bldP spid="94254" grpId="1" animBg="1"/>
      <p:bldP spid="94255" grpId="0" animBg="1"/>
      <p:bldP spid="94256" grpId="0" animBg="1"/>
      <p:bldP spid="94257" grpId="0" animBg="1"/>
      <p:bldP spid="94258" grpId="0" animBg="1"/>
      <p:bldP spid="94259" grpId="0" animBg="1"/>
      <p:bldP spid="94260" grpId="0" animBg="1"/>
      <p:bldP spid="94261" grpId="0" animBg="1"/>
      <p:bldP spid="94262" grpId="0" animBg="1"/>
      <p:bldP spid="94263" grpId="0" animBg="1"/>
      <p:bldP spid="94264" grpId="0" animBg="1"/>
      <p:bldP spid="94265" grpId="0" animBg="1"/>
      <p:bldP spid="94266" grpId="0" animBg="1"/>
      <p:bldP spid="94267" grpId="0" animBg="1"/>
      <p:bldP spid="94268" grpId="0" animBg="1"/>
      <p:bldP spid="94268" grpId="1" animBg="1"/>
      <p:bldP spid="94269" grpId="0" animBg="1"/>
      <p:bldP spid="94270" grpId="0" animBg="1"/>
      <p:bldP spid="94271" grpId="0" animBg="1"/>
      <p:bldP spid="94272" grpId="0" animBg="1"/>
      <p:bldP spid="94273" grpId="0" animBg="1"/>
      <p:bldP spid="94274" grpId="0" animBg="1"/>
      <p:bldP spid="94275" grpId="0" animBg="1"/>
      <p:bldP spid="94276" grpId="0" animBg="1"/>
      <p:bldP spid="94276" grpId="1" animBg="1"/>
      <p:bldP spid="94277" grpId="0" animBg="1"/>
      <p:bldP spid="94277" grpId="1" animBg="1"/>
      <p:bldP spid="94278" grpId="0" animBg="1"/>
      <p:bldP spid="94278" grpId="1" animBg="1"/>
      <p:bldP spid="94280" grpId="0" animBg="1"/>
      <p:bldP spid="94280" grpId="1" animBg="1"/>
      <p:bldP spid="94281" grpId="0" animBg="1"/>
      <p:bldP spid="94281" grpId="1" animBg="1"/>
      <p:bldP spid="94282" grpId="0" animBg="1"/>
      <p:bldP spid="94282" grpId="1" animBg="1"/>
      <p:bldP spid="94283" grpId="0" animBg="1"/>
      <p:bldP spid="94283" grpId="1" animBg="1"/>
      <p:bldP spid="94284" grpId="0" animBg="1"/>
      <p:bldP spid="94285" grpId="0" animBg="1"/>
      <p:bldP spid="94286" grpId="0" animBg="1"/>
      <p:bldP spid="94287" grpId="0" animBg="1"/>
      <p:bldP spid="94288" grpId="0" animBg="1"/>
      <p:bldP spid="94288" grpId="1" animBg="1"/>
      <p:bldP spid="94289" grpId="0" animBg="1"/>
      <p:bldP spid="94289" grpId="1" animBg="1"/>
      <p:bldP spid="94289" grpId="2" animBg="1"/>
      <p:bldP spid="94290" grpId="0" animBg="1"/>
      <p:bldP spid="94290" grpId="1" animBg="1"/>
      <p:bldP spid="94290" grpId="2" animBg="1"/>
      <p:bldP spid="94291" grpId="0" animBg="1"/>
      <p:bldP spid="94291" grpId="1" animBg="1"/>
      <p:bldP spid="94292" grpId="0" animBg="1"/>
      <p:bldP spid="94292" grpId="1" animBg="1"/>
      <p:bldP spid="94293" grpId="0" animBg="1"/>
      <p:bldP spid="94293" grpId="1" animBg="1"/>
      <p:bldP spid="94294" grpId="0" animBg="1"/>
      <p:bldP spid="94294" grpId="1" animBg="1"/>
      <p:bldP spid="94295" grpId="0" animBg="1"/>
      <p:bldP spid="94295" grpId="1" animBg="1"/>
      <p:bldP spid="94296" grpId="0" animBg="1"/>
      <p:bldP spid="94296" grpId="1" animBg="1"/>
      <p:bldP spid="94297" grpId="0" animBg="1"/>
      <p:bldP spid="94297" grpId="1" animBg="1"/>
      <p:bldP spid="94298" grpId="0" animBg="1"/>
      <p:bldP spid="94298" grpId="1" animBg="1"/>
      <p:bldP spid="94299" grpId="0" animBg="1"/>
      <p:bldP spid="94301" grpId="0" animBg="1"/>
      <p:bldP spid="94302" grpId="0" animBg="1"/>
      <p:bldP spid="94303" grpId="0" animBg="1"/>
      <p:bldP spid="94304" grpId="0" animBg="1"/>
      <p:bldP spid="100" grpId="0"/>
      <p:bldP spid="101" grpId="0" animBg="1"/>
      <p:bldP spid="102" grpId="0" animBg="1"/>
      <p:bldP spid="102" grpId="1" animBg="1"/>
      <p:bldP spid="9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3 Marcador de contenido"/>
          <p:cNvSpPr txBox="1">
            <a:spLocks/>
          </p:cNvSpPr>
          <p:nvPr/>
        </p:nvSpPr>
        <p:spPr bwMode="auto">
          <a:xfrm>
            <a:off x="0" y="260648"/>
            <a:ext cx="9114606" cy="6597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A5AB81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-457200">
              <a:buClr>
                <a:srgbClr val="DD8047"/>
              </a:buClr>
              <a:buFont typeface="+mj-lt"/>
              <a:buAutoNum type="arabicPeriod"/>
            </a:pPr>
            <a:r>
              <a:rPr lang="es-ES" sz="2000" b="1" dirty="0" smtClean="0">
                <a:solidFill>
                  <a:srgbClr val="FF3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Atenuadas:</a:t>
            </a:r>
          </a:p>
          <a:p>
            <a:pPr lvl="1">
              <a:buClr>
                <a:srgbClr val="DD8047"/>
              </a:buClr>
            </a:pP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Microorganismos debilitados por condiciones límite o </a:t>
            </a:r>
            <a:r>
              <a:rPr lang="es-E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deleccionadas</a:t>
            </a: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 (última generación, se eliminan genes responsables de la virulencia por </a:t>
            </a:r>
            <a:r>
              <a:rPr lang="es-E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IG, </a:t>
            </a:r>
            <a:r>
              <a:rPr lang="es-ES" sz="1600" b="1" dirty="0" smtClean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Covid-19</a:t>
            </a:r>
            <a:r>
              <a:rPr lang="es-E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, fase preclínica, alguna española). </a:t>
            </a:r>
            <a:endParaRPr lang="es-E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>
              <a:buClr>
                <a:srgbClr val="DD8047"/>
              </a:buClr>
            </a:pPr>
            <a:r>
              <a:rPr lang="es-ES" sz="1600" i="1" dirty="0">
                <a:latin typeface="Calibri" panose="020F0502020204030204" pitchFamily="34" charset="0"/>
                <a:cs typeface="Calibri" panose="020F0502020204030204" pitchFamily="34" charset="0"/>
              </a:rPr>
              <a:t> Ej. </a:t>
            </a:r>
            <a:r>
              <a:rPr lang="es-ES" sz="1600" b="1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viruela</a:t>
            </a:r>
            <a:r>
              <a:rPr lang="es-ES" sz="1600" i="1" dirty="0">
                <a:latin typeface="Calibri" panose="020F0502020204030204" pitchFamily="34" charset="0"/>
                <a:cs typeface="Calibri" panose="020F0502020204030204" pitchFamily="34" charset="0"/>
              </a:rPr>
              <a:t>, varicela, rubéola, poliomielitis, sarampión</a:t>
            </a:r>
            <a:r>
              <a:rPr lang="es-ES" sz="16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, paperas</a:t>
            </a:r>
            <a:r>
              <a:rPr lang="es-ES" sz="1600" i="1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s-ES" sz="16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Tuberculosis.</a:t>
            </a:r>
            <a:r>
              <a:rPr lang="es-ES" sz="1600" b="1" i="1" dirty="0">
                <a:solidFill>
                  <a:srgbClr val="FF3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s-ES" sz="2000" b="1" i="1" dirty="0" smtClean="0">
              <a:solidFill>
                <a:srgbClr val="FF33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457200">
              <a:buClr>
                <a:srgbClr val="DD8047"/>
              </a:buClr>
              <a:buFont typeface="+mj-lt"/>
              <a:buAutoNum type="arabicPeriod"/>
            </a:pPr>
            <a:r>
              <a:rPr lang="es-ES" sz="2000" b="1" dirty="0">
                <a:solidFill>
                  <a:srgbClr val="FF3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Inactivadas: </a:t>
            </a:r>
            <a:endParaRPr lang="es-ES" sz="2000" b="1" dirty="0" smtClean="0">
              <a:solidFill>
                <a:srgbClr val="FF33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Clr>
                <a:srgbClr val="DD8047"/>
              </a:buClr>
            </a:pPr>
            <a:r>
              <a:rPr lang="es-E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Microorganismos </a:t>
            </a: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muertos por </a:t>
            </a:r>
            <a:r>
              <a:rPr lang="es-E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calor</a:t>
            </a:r>
            <a:r>
              <a:rPr lang="es-ES" sz="2000" dirty="0">
                <a:latin typeface="Calibri" panose="020F0502020204030204" pitchFamily="34" charset="0"/>
                <a:cs typeface="Calibri" panose="020F0502020204030204" pitchFamily="34" charset="0"/>
              </a:rPr>
              <a:t>, formol, etc. </a:t>
            </a:r>
            <a:endParaRPr lang="es-E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>
              <a:buClr>
                <a:srgbClr val="DD8047"/>
              </a:buClr>
            </a:pPr>
            <a:r>
              <a:rPr lang="es-ES" sz="16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Ej.: Rabia</a:t>
            </a:r>
            <a:r>
              <a:rPr lang="es-ES" sz="1600" i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s-ES" sz="1600" b="1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gripe </a:t>
            </a:r>
            <a:r>
              <a:rPr lang="es-ES" sz="1600" b="1" i="1" dirty="0" smtClean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s-ES" sz="1600" i="1" dirty="0" smtClean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s-ES" sz="1600" b="1" i="1" dirty="0" smtClean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Cólera</a:t>
            </a:r>
            <a:r>
              <a:rPr lang="es-ES" sz="1600" i="1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indent="-457200">
              <a:buClr>
                <a:srgbClr val="DD8047"/>
              </a:buClr>
              <a:buFont typeface="+mj-lt"/>
              <a:buAutoNum type="arabicPeriod"/>
            </a:pPr>
            <a:r>
              <a:rPr lang="es-ES" sz="2000" b="1" dirty="0" smtClean="0">
                <a:solidFill>
                  <a:srgbClr val="FF3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Partes de microorganismos ( de virus o </a:t>
            </a:r>
            <a:r>
              <a:rPr lang="es-ES" sz="2000" b="1" dirty="0" err="1" smtClean="0">
                <a:solidFill>
                  <a:srgbClr val="FF3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acelulares</a:t>
            </a:r>
            <a:r>
              <a:rPr lang="es-ES" sz="2000" b="1" dirty="0" smtClean="0">
                <a:solidFill>
                  <a:srgbClr val="FF3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): </a:t>
            </a:r>
          </a:p>
          <a:p>
            <a:pPr marL="823913" lvl="1" indent="-457200">
              <a:buClr>
                <a:srgbClr val="DD8047"/>
              </a:buClr>
              <a:buFont typeface="+mj-lt"/>
              <a:buAutoNum type="alphaLcParenR"/>
            </a:pPr>
            <a:r>
              <a:rPr lang="es-ES" sz="2000" b="1" dirty="0" smtClean="0">
                <a:solidFill>
                  <a:srgbClr val="FF3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Toxoides</a:t>
            </a:r>
            <a:r>
              <a:rPr lang="es-ES" sz="2000" b="1" dirty="0">
                <a:solidFill>
                  <a:srgbClr val="FF3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endParaRPr lang="es-ES" sz="2000" b="1" dirty="0" smtClean="0">
              <a:solidFill>
                <a:srgbClr val="FF33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>
              <a:buClr>
                <a:srgbClr val="DD8047"/>
              </a:buClr>
            </a:pPr>
            <a:r>
              <a:rPr lang="es-E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Toxinas </a:t>
            </a: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modificadas por </a:t>
            </a:r>
            <a:r>
              <a:rPr lang="es-E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calor </a:t>
            </a: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o agentes químicos. </a:t>
            </a:r>
            <a:endParaRPr lang="es-ES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3">
              <a:buClr>
                <a:srgbClr val="DD8047"/>
              </a:buClr>
            </a:pPr>
            <a:r>
              <a:rPr lang="es-ES" sz="16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Ej. : </a:t>
            </a:r>
            <a:r>
              <a:rPr lang="es-ES" sz="1600" b="1" i="1" dirty="0" smtClean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Tétanos</a:t>
            </a:r>
            <a:r>
              <a:rPr lang="es-ES" sz="1600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s-ES" sz="1600" b="1" i="1" dirty="0" smtClean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difteria</a:t>
            </a:r>
            <a:endParaRPr lang="es-ES" b="1" i="1" dirty="0" smtClean="0">
              <a:solidFill>
                <a:srgbClr val="FF33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09613" lvl="1" indent="-342900">
              <a:buClr>
                <a:srgbClr val="DD8047"/>
              </a:buClr>
              <a:buFont typeface="+mj-lt"/>
              <a:buAutoNum type="alphaLcParenR"/>
            </a:pPr>
            <a:r>
              <a:rPr lang="es-ES" sz="1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Antígenos purificados: </a:t>
            </a:r>
            <a:endParaRPr lang="es-ES" sz="1800" b="1" dirty="0" smtClean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>
              <a:buClr>
                <a:srgbClr val="DD8047"/>
              </a:buClr>
            </a:pPr>
            <a:r>
              <a:rPr lang="es-ES" sz="1600" b="1" dirty="0">
                <a:latin typeface="Calibri" panose="020F0502020204030204" pitchFamily="34" charset="0"/>
                <a:cs typeface="Calibri" panose="020F0502020204030204" pitchFamily="34" charset="0"/>
              </a:rPr>
              <a:t>Por biosíntesis de proteínas o péptidos antigénicos, aislamiento de moléculas antigénicas o ingeniería genética (IG)</a:t>
            </a:r>
          </a:p>
          <a:p>
            <a:pPr lvl="3">
              <a:buClr>
                <a:srgbClr val="DD8047"/>
              </a:buClr>
            </a:pPr>
            <a:r>
              <a:rPr lang="es-ES" sz="16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EJ:  </a:t>
            </a:r>
            <a:r>
              <a:rPr lang="es-ES" sz="1600" b="1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Hepatitis B</a:t>
            </a:r>
            <a:r>
              <a:rPr lang="es-ES" sz="16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s-ES" sz="2400" b="1" i="1" dirty="0" smtClean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09613" lvl="1" indent="-342900">
              <a:buClr>
                <a:srgbClr val="DD8047"/>
              </a:buClr>
              <a:buFont typeface="+mj-lt"/>
              <a:buAutoNum type="alphaLcParenR"/>
            </a:pPr>
            <a:r>
              <a:rPr lang="es-ES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Vacunas de última generación </a:t>
            </a:r>
            <a:endParaRPr lang="es-ES" sz="1800" b="1" dirty="0" smtClean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>
              <a:buClr>
                <a:srgbClr val="DD8047"/>
              </a:buClr>
            </a:pPr>
            <a:r>
              <a:rPr lang="es-ES" sz="1600" b="1" dirty="0">
                <a:latin typeface="Calibri" panose="020F0502020204030204" pitchFamily="34" charset="0"/>
                <a:cs typeface="Calibri" panose="020F0502020204030204" pitchFamily="34" charset="0"/>
              </a:rPr>
              <a:t>de ADN: </a:t>
            </a:r>
            <a:r>
              <a:rPr lang="es-E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Ej</a:t>
            </a: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ES" sz="1600" b="1" i="1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Covid</a:t>
            </a:r>
            <a:r>
              <a:rPr lang="es-ES" sz="1600" b="1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- 19 </a:t>
            </a: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(en fase preclínica, </a:t>
            </a:r>
            <a:r>
              <a:rPr lang="es-E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alguna, proyecto </a:t>
            </a: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español)</a:t>
            </a:r>
          </a:p>
          <a:p>
            <a:pPr lvl="2">
              <a:buClr>
                <a:srgbClr val="DD8047"/>
              </a:buClr>
            </a:pPr>
            <a:r>
              <a:rPr lang="es-ES" sz="1600" b="1" dirty="0">
                <a:latin typeface="Calibri" panose="020F0502020204030204" pitchFamily="34" charset="0"/>
                <a:cs typeface="Calibri" panose="020F0502020204030204" pitchFamily="34" charset="0"/>
              </a:rPr>
              <a:t>de </a:t>
            </a:r>
            <a:r>
              <a:rPr lang="es-E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ARNm</a:t>
            </a:r>
            <a:r>
              <a:rPr lang="es-ES" sz="16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E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Ej</a:t>
            </a: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ES" sz="1600" b="1" i="1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Covid</a:t>
            </a:r>
            <a:r>
              <a:rPr lang="es-ES" sz="1600" b="1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19</a:t>
            </a:r>
            <a:r>
              <a:rPr lang="es-ES" sz="1600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(fase 3), </a:t>
            </a:r>
            <a:r>
              <a:rPr lang="es-E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ej. </a:t>
            </a: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de Pfizer o </a:t>
            </a:r>
            <a:r>
              <a:rPr lang="es-E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Moderna</a:t>
            </a:r>
            <a:endParaRPr lang="es-ES" sz="1800" dirty="0" smtClean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09613" lvl="1" indent="-342900">
              <a:buClr>
                <a:srgbClr val="DD8047"/>
              </a:buClr>
              <a:buFont typeface="+mj-lt"/>
              <a:buAutoNum type="alphaLcParenR"/>
            </a:pPr>
            <a:r>
              <a:rPr lang="es-ES" sz="16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Antiidiotípicas</a:t>
            </a:r>
            <a:r>
              <a:rPr lang="es-ES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Producción de anticuerpos contra </a:t>
            </a:r>
            <a:r>
              <a:rPr lang="es-E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otros </a:t>
            </a:r>
            <a:r>
              <a:rPr lang="es-ES" sz="1600" dirty="0">
                <a:latin typeface="Calibri" panose="020F0502020204030204" pitchFamily="34" charset="0"/>
                <a:cs typeface="Calibri" panose="020F0502020204030204" pitchFamily="34" charset="0"/>
              </a:rPr>
              <a:t>anticuerpos</a:t>
            </a:r>
            <a:r>
              <a:rPr lang="es-ES" sz="1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s-ES" sz="1600" dirty="0" smtClean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>
              <a:buClr>
                <a:srgbClr val="DD8047"/>
              </a:buClr>
            </a:pPr>
            <a:r>
              <a:rPr lang="es-ES" sz="1600" i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Ej</a:t>
            </a:r>
            <a:r>
              <a:rPr lang="es-ES" sz="16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: Contra </a:t>
            </a:r>
            <a:r>
              <a:rPr lang="es-ES" sz="1600" i="1" dirty="0">
                <a:latin typeface="Calibri" panose="020F0502020204030204" pitchFamily="34" charset="0"/>
                <a:cs typeface="Calibri" panose="020F0502020204030204" pitchFamily="34" charset="0"/>
              </a:rPr>
              <a:t>células cancerosas</a:t>
            </a:r>
            <a:r>
              <a:rPr lang="es-ES" sz="16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s-ES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7104119" y="-7962"/>
            <a:ext cx="2010487" cy="584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ES" sz="1600" b="1" dirty="0" smtClean="0">
                <a:solidFill>
                  <a:srgbClr val="7030A0"/>
                </a:solidFill>
              </a:rPr>
              <a:t>Morado : bacterias</a:t>
            </a:r>
          </a:p>
          <a:p>
            <a:r>
              <a:rPr lang="es-ES" sz="1600" b="1" dirty="0" smtClean="0">
                <a:solidFill>
                  <a:srgbClr val="00B050"/>
                </a:solidFill>
              </a:rPr>
              <a:t>Verde: virus</a:t>
            </a:r>
            <a:endParaRPr lang="es-ES" sz="1600" b="1" dirty="0">
              <a:solidFill>
                <a:srgbClr val="00B050"/>
              </a:solidFill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123728" y="-73712"/>
            <a:ext cx="42484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eaLnBrk="0" hangingPunct="0">
              <a:tabLst>
                <a:tab pos="342900" algn="l"/>
                <a:tab pos="914400" algn="l"/>
              </a:tabLst>
              <a:defRPr/>
            </a:pPr>
            <a:r>
              <a:rPr lang="es-ES_tradnl" sz="2000" b="1" dirty="0">
                <a:cs typeface="Times New Roman" pitchFamily="18" charset="0"/>
              </a:rPr>
              <a:t>¿Que tipos de vacunas conoces</a:t>
            </a:r>
            <a:r>
              <a:rPr lang="es-ES_tradnl" sz="2000" b="1" dirty="0" smtClean="0">
                <a:cs typeface="Times New Roman" pitchFamily="18" charset="0"/>
              </a:rPr>
              <a:t>?</a:t>
            </a:r>
            <a:endParaRPr lang="es-ES_tradnl" sz="2000" b="1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994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2976" y="1571612"/>
            <a:ext cx="6858000" cy="3310122"/>
          </a:xfrm>
        </p:spPr>
        <p:txBody>
          <a:bodyPr>
            <a:normAutofit fontScale="90000"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VACUNAS ESPAÑOLAS CONTRA EL SARS COV 2, </a:t>
            </a:r>
            <a:br>
              <a:rPr lang="es-ES" b="1" dirty="0" smtClean="0">
                <a:solidFill>
                  <a:srgbClr val="FF0000"/>
                </a:solidFill>
              </a:rPr>
            </a:br>
            <a:r>
              <a:rPr lang="es-ES" b="1" dirty="0" smtClean="0">
                <a:solidFill>
                  <a:srgbClr val="FF0000"/>
                </a:solidFill>
              </a:rPr>
              <a:t>(Todas en fase </a:t>
            </a:r>
            <a:r>
              <a:rPr lang="es-ES" b="1" dirty="0" err="1" smtClean="0">
                <a:solidFill>
                  <a:srgbClr val="FF0000"/>
                </a:solidFill>
              </a:rPr>
              <a:t>preclínica</a:t>
            </a:r>
            <a:r>
              <a:rPr lang="es-ES" b="1" dirty="0" smtClean="0">
                <a:solidFill>
                  <a:srgbClr val="FF0000"/>
                </a:solidFill>
              </a:rPr>
              <a:t>)</a:t>
            </a:r>
            <a:br>
              <a:rPr lang="es-ES" b="1" dirty="0" smtClean="0">
                <a:solidFill>
                  <a:srgbClr val="FF0000"/>
                </a:solidFill>
              </a:rPr>
            </a:br>
            <a:r>
              <a:rPr lang="es-ES" b="1" dirty="0" smtClean="0">
                <a:solidFill>
                  <a:srgbClr val="FF0000"/>
                </a:solidFill>
              </a:rPr>
              <a:t/>
            </a:r>
            <a:br>
              <a:rPr lang="es-ES" b="1" dirty="0" smtClean="0">
                <a:solidFill>
                  <a:srgbClr val="FF0000"/>
                </a:solidFill>
              </a:rPr>
            </a:br>
            <a:r>
              <a:rPr lang="es-ES" b="1" dirty="0" smtClean="0">
                <a:solidFill>
                  <a:srgbClr val="FF0000"/>
                </a:solidFill>
              </a:rPr>
              <a:t>(fuera del programa)</a:t>
            </a:r>
            <a:endParaRPr lang="es-E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58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9" y="0"/>
            <a:ext cx="90993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4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49" y="190500"/>
            <a:ext cx="9144000" cy="666750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5436096" y="4725144"/>
            <a:ext cx="3369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MVA: </a:t>
            </a:r>
            <a:r>
              <a:rPr lang="es-ES" dirty="0" err="1"/>
              <a:t>Modified</a:t>
            </a:r>
            <a:r>
              <a:rPr lang="es-ES" dirty="0"/>
              <a:t> </a:t>
            </a:r>
            <a:r>
              <a:rPr lang="es-ES" dirty="0" err="1"/>
              <a:t>Vaccinia</a:t>
            </a:r>
            <a:r>
              <a:rPr lang="es-ES" dirty="0"/>
              <a:t> Ankara</a:t>
            </a:r>
          </a:p>
        </p:txBody>
      </p:sp>
    </p:spTree>
    <p:extLst>
      <p:ext uri="{BB962C8B-B14F-4D97-AF65-F5344CB8AC3E}">
        <p14:creationId xmlns:p14="http://schemas.microsoft.com/office/powerpoint/2010/main" val="408982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85" y="0"/>
            <a:ext cx="8832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29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132" y="0"/>
            <a:ext cx="64657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56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19" y="0"/>
            <a:ext cx="76211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55" y="0"/>
            <a:ext cx="8504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87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650" y="0"/>
            <a:ext cx="57127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5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707" y="0"/>
            <a:ext cx="45705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5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Text Box 6"/>
          <p:cNvSpPr txBox="1">
            <a:spLocks noChangeArrowheads="1"/>
          </p:cNvSpPr>
          <p:nvPr/>
        </p:nvSpPr>
        <p:spPr bwMode="auto">
          <a:xfrm>
            <a:off x="4067175" y="404813"/>
            <a:ext cx="1263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/>
              <a:t>Formación</a:t>
            </a:r>
          </a:p>
        </p:txBody>
      </p:sp>
      <p:sp>
        <p:nvSpPr>
          <p:cNvPr id="27653" name="Text Box 8"/>
          <p:cNvSpPr txBox="1">
            <a:spLocks noChangeArrowheads="1"/>
          </p:cNvSpPr>
          <p:nvPr/>
        </p:nvSpPr>
        <p:spPr bwMode="auto">
          <a:xfrm>
            <a:off x="4211638" y="2133600"/>
            <a:ext cx="1377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"/>
              <a:t>Maduración</a:t>
            </a:r>
          </a:p>
        </p:txBody>
      </p:sp>
      <p:sp>
        <p:nvSpPr>
          <p:cNvPr id="27654" name="Text Box 9"/>
          <p:cNvSpPr txBox="1">
            <a:spLocks noChangeArrowheads="1"/>
          </p:cNvSpPr>
          <p:nvPr/>
        </p:nvSpPr>
        <p:spPr bwMode="auto">
          <a:xfrm>
            <a:off x="4067175" y="4005263"/>
            <a:ext cx="1555750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s-ES"/>
              <a:t>Acumulación </a:t>
            </a:r>
          </a:p>
          <a:p>
            <a:pPr algn="ctr"/>
            <a:r>
              <a:rPr lang="es-ES"/>
              <a:t>y</a:t>
            </a:r>
          </a:p>
          <a:p>
            <a:pPr algn="ctr"/>
            <a:r>
              <a:rPr lang="es-ES"/>
              <a:t>proliferación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300" y="404813"/>
            <a:ext cx="2686050" cy="55911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335" y="404813"/>
            <a:ext cx="3629025" cy="5591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bIns="0" anchor="ctr">
            <a:spAutoFit/>
          </a:bodyPr>
          <a:lstStyle/>
          <a:p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0" y="-49759"/>
            <a:ext cx="8964488" cy="6924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indent="6350">
              <a:tabLst>
                <a:tab pos="685800" algn="l"/>
              </a:tabLst>
            </a:pPr>
            <a:r>
              <a:rPr lang="es-ES" sz="1600" b="1" dirty="0" smtClean="0"/>
              <a:t>Dentro de los mecanismos de defensa del organismo frente a agentes extraños existen unos que son de carácter específico e impiden la invasión por organismos o agentes concretos, pero hay además otras barreras defensivas que intervienen independientemente de la identidad del agente infeccioso. Indícalas y describe en cada caso la forma en la que tratan de evitar la infección.</a:t>
            </a:r>
          </a:p>
          <a:p>
            <a:pPr indent="6350">
              <a:tabLst>
                <a:tab pos="685800" algn="l"/>
              </a:tabLst>
            </a:pPr>
            <a:r>
              <a:rPr lang="es-ES_tradnl" sz="1400" b="1" i="1" dirty="0" smtClean="0"/>
              <a:t>1.- Inflamación</a:t>
            </a:r>
            <a:r>
              <a:rPr lang="es-ES_tradnl" sz="1400" i="1" dirty="0" smtClean="0">
                <a:solidFill>
                  <a:srgbClr val="FF0000"/>
                </a:solidFill>
              </a:rPr>
              <a:t>: </a:t>
            </a:r>
            <a:r>
              <a:rPr lang="es-ES_tradnl" sz="1400" i="1" dirty="0" smtClean="0">
                <a:solidFill>
                  <a:srgbClr val="FF0000"/>
                </a:solidFill>
                <a:latin typeface="+mn-lt"/>
              </a:rPr>
              <a:t>La respuesta inflamatoria activa y actúa en coordinación con otras defensas.</a:t>
            </a:r>
            <a:endParaRPr lang="es-ES" sz="1400" i="1" dirty="0" smtClean="0">
              <a:solidFill>
                <a:srgbClr val="FF0000"/>
              </a:solidFill>
              <a:latin typeface="+mn-lt"/>
            </a:endParaRPr>
          </a:p>
          <a:p>
            <a:pPr algn="just">
              <a:spcAft>
                <a:spcPts val="0"/>
              </a:spcAft>
            </a:pPr>
            <a:r>
              <a:rPr lang="es-ES_tradnl" sz="1400" i="1" dirty="0" smtClean="0">
                <a:solidFill>
                  <a:srgbClr val="FF0000"/>
                </a:solidFill>
                <a:latin typeface="+mn-lt"/>
              </a:rPr>
              <a:t>Los síntomas son: calor, enrojecimiento, dolor y tumefacción </a:t>
            </a:r>
            <a:r>
              <a:rPr lang="es-ES_tradnl" sz="1400" i="1" dirty="0" smtClean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ya que favorecen la </a:t>
            </a:r>
            <a:r>
              <a:rPr lang="es-ES_tradnl" sz="1400" b="1" i="1" dirty="0" smtClean="0">
                <a:solidFill>
                  <a:srgbClr val="7030A0"/>
                </a:solidFill>
                <a:latin typeface="+mn-lt"/>
                <a:ea typeface="Times New Roman" panose="02020603050405020304" pitchFamily="18" charset="0"/>
              </a:rPr>
              <a:t>vasodilatación</a:t>
            </a:r>
            <a:r>
              <a:rPr lang="es-ES_tradnl" sz="1400" i="1" dirty="0" smtClean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, el </a:t>
            </a:r>
            <a:r>
              <a:rPr lang="es-ES_tradnl" sz="1400" b="1" i="1" dirty="0" err="1" smtClean="0">
                <a:solidFill>
                  <a:srgbClr val="7030A0"/>
                </a:solidFill>
                <a:latin typeface="+mn-lt"/>
                <a:ea typeface="Times New Roman" panose="02020603050405020304" pitchFamily="18" charset="0"/>
              </a:rPr>
              <a:t>quimiotactismo</a:t>
            </a:r>
            <a:r>
              <a:rPr lang="es-ES_tradnl" sz="1400" i="1" dirty="0" smtClean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 positivo de leucocitos y aumenta la </a:t>
            </a:r>
            <a:r>
              <a:rPr lang="es-ES_tradnl" sz="1400" b="1" i="1" dirty="0" smtClean="0">
                <a:solidFill>
                  <a:srgbClr val="7030A0"/>
                </a:solidFill>
                <a:latin typeface="+mn-lt"/>
                <a:ea typeface="Times New Roman" panose="02020603050405020304" pitchFamily="18" charset="0"/>
              </a:rPr>
              <a:t>permeabilidad </a:t>
            </a:r>
            <a:r>
              <a:rPr lang="es-ES_tradnl" sz="1400" i="1" dirty="0" smtClean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de los capilares a partir de mediadores inflamatorios como la </a:t>
            </a:r>
            <a:r>
              <a:rPr lang="es-ES_tradnl" sz="1400" b="1" i="1" dirty="0" smtClean="0">
                <a:solidFill>
                  <a:srgbClr val="7030A0"/>
                </a:solidFill>
                <a:latin typeface="+mn-lt"/>
                <a:ea typeface="Times New Roman" panose="02020603050405020304" pitchFamily="18" charset="0"/>
              </a:rPr>
              <a:t>histamina</a:t>
            </a:r>
            <a:r>
              <a:rPr lang="es-ES_tradnl" sz="1400" i="1" dirty="0" smtClean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, producida por las </a:t>
            </a:r>
            <a:r>
              <a:rPr lang="es-ES_tradnl" sz="1400" b="1" i="1" dirty="0" smtClean="0">
                <a:solidFill>
                  <a:srgbClr val="7030A0"/>
                </a:solidFill>
                <a:latin typeface="+mn-lt"/>
                <a:ea typeface="Times New Roman" panose="02020603050405020304" pitchFamily="18" charset="0"/>
              </a:rPr>
              <a:t>células lesionadas</a:t>
            </a:r>
            <a:r>
              <a:rPr lang="es-ES_tradnl" sz="1400" i="1" dirty="0" smtClean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. Los </a:t>
            </a:r>
            <a:r>
              <a:rPr lang="es-ES_tradnl" sz="1400" i="1" dirty="0" smtClean="0">
                <a:latin typeface="+mn-lt"/>
                <a:ea typeface="Times New Roman" panose="02020603050405020304" pitchFamily="18" charset="0"/>
              </a:rPr>
              <a:t>mastocitos</a:t>
            </a:r>
            <a:r>
              <a:rPr lang="es-ES_tradnl" sz="1400" i="1" dirty="0" smtClean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 (células presentes en los tejidos y similares a los basófilos sanguíneos) y </a:t>
            </a:r>
            <a:r>
              <a:rPr lang="es-ES_tradnl" sz="1400" i="1" dirty="0" smtClean="0">
                <a:latin typeface="+mn-lt"/>
                <a:ea typeface="Times New Roman" panose="02020603050405020304" pitchFamily="18" charset="0"/>
              </a:rPr>
              <a:t>macrófagos</a:t>
            </a:r>
            <a:r>
              <a:rPr lang="es-ES_tradnl" sz="1400" i="1" dirty="0" smtClean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 tiene un papel determinante en relación con los procesos inflamatorios .</a:t>
            </a:r>
            <a:endParaRPr lang="es-ES" sz="2000" i="1" dirty="0" smtClean="0">
              <a:solidFill>
                <a:srgbClr val="FF0000"/>
              </a:solidFill>
              <a:latin typeface="+mn-lt"/>
              <a:ea typeface="Times New Roman" panose="02020603050405020304" pitchFamily="18" charset="0"/>
            </a:endParaRPr>
          </a:p>
          <a:p>
            <a:pPr indent="6350">
              <a:tabLst>
                <a:tab pos="685800" algn="l"/>
              </a:tabLst>
            </a:pPr>
            <a:r>
              <a:rPr lang="es-ES_tradnl" sz="1400" b="1" dirty="0" smtClean="0"/>
              <a:t>2.</a:t>
            </a:r>
            <a:r>
              <a:rPr lang="es-ES_tradnl" sz="1400" b="1" dirty="0" smtClean="0">
                <a:solidFill>
                  <a:srgbClr val="FF0000"/>
                </a:solidFill>
              </a:rPr>
              <a:t>- </a:t>
            </a:r>
            <a:r>
              <a:rPr lang="es-ES_tradnl" sz="1400" b="1" dirty="0" smtClean="0">
                <a:solidFill>
                  <a:schemeClr val="tx2"/>
                </a:solidFill>
              </a:rPr>
              <a:t>Fagocitos</a:t>
            </a:r>
            <a:r>
              <a:rPr lang="es-ES_tradnl" sz="1400" b="1" dirty="0" smtClean="0">
                <a:solidFill>
                  <a:srgbClr val="FF0000"/>
                </a:solidFill>
              </a:rPr>
              <a:t>: </a:t>
            </a:r>
          </a:p>
          <a:p>
            <a:pPr algn="just">
              <a:spcAft>
                <a:spcPts val="0"/>
              </a:spcAft>
            </a:pPr>
            <a:r>
              <a:rPr lang="es-ES_tradnl" sz="1400" i="1" dirty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Son leucocitos que se encargan de eliminar los microorganismos y sustancias extrañas de los tejidos invadidos por </a:t>
            </a:r>
            <a:r>
              <a:rPr lang="es-ES_tradnl" sz="1400" i="1" dirty="0">
                <a:solidFill>
                  <a:srgbClr val="7030A0"/>
                </a:solidFill>
                <a:latin typeface="+mn-lt"/>
                <a:ea typeface="Times New Roman" panose="02020603050405020304" pitchFamily="18" charset="0"/>
              </a:rPr>
              <a:t>fagocitosis</a:t>
            </a:r>
            <a:r>
              <a:rPr lang="es-ES_tradnl" sz="1400" i="1" dirty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. Los fagocitos pueden desplazarse por movimientos </a:t>
            </a:r>
            <a:r>
              <a:rPr lang="es-ES_tradnl" sz="1400" i="1" dirty="0" err="1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ameboides</a:t>
            </a:r>
            <a:r>
              <a:rPr lang="es-ES_tradnl" sz="1400" i="1" dirty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. Hay </a:t>
            </a:r>
            <a:r>
              <a:rPr lang="es-ES_tradnl" sz="1400" i="1" dirty="0" smtClean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varios </a:t>
            </a:r>
            <a:r>
              <a:rPr lang="es-ES_tradnl" sz="1400" i="1" dirty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tipos: </a:t>
            </a:r>
            <a:r>
              <a:rPr lang="es-ES_tradnl" sz="1400" i="1" dirty="0" smtClean="0">
                <a:solidFill>
                  <a:srgbClr val="7030A0"/>
                </a:solidFill>
                <a:latin typeface="+mn-lt"/>
                <a:ea typeface="Times New Roman" panose="02020603050405020304" pitchFamily="18" charset="0"/>
              </a:rPr>
              <a:t>Granulocitos (</a:t>
            </a:r>
            <a:r>
              <a:rPr lang="es-ES_tradnl" sz="1400" i="1" dirty="0" smtClean="0">
                <a:latin typeface="+mn-lt"/>
                <a:ea typeface="Times New Roman" panose="02020603050405020304" pitchFamily="18" charset="0"/>
              </a:rPr>
              <a:t>neutrófilos</a:t>
            </a:r>
            <a:r>
              <a:rPr lang="es-ES_tradnl" sz="1400" i="1" dirty="0" smtClean="0">
                <a:solidFill>
                  <a:srgbClr val="7030A0"/>
                </a:solidFill>
                <a:latin typeface="+mn-lt"/>
                <a:ea typeface="Times New Roman" panose="02020603050405020304" pitchFamily="18" charset="0"/>
              </a:rPr>
              <a:t>), Monocitos (en sangre) o </a:t>
            </a:r>
            <a:r>
              <a:rPr lang="es-ES_tradnl" sz="1400" i="1" dirty="0" smtClean="0">
                <a:latin typeface="+mn-lt"/>
                <a:ea typeface="Times New Roman" panose="02020603050405020304" pitchFamily="18" charset="0"/>
              </a:rPr>
              <a:t>macrófagos</a:t>
            </a:r>
            <a:r>
              <a:rPr lang="es-ES_tradnl" sz="1400" i="1" dirty="0" smtClean="0">
                <a:solidFill>
                  <a:srgbClr val="7030A0"/>
                </a:solidFill>
                <a:latin typeface="+mn-lt"/>
                <a:ea typeface="Times New Roman" panose="02020603050405020304" pitchFamily="18" charset="0"/>
              </a:rPr>
              <a:t> (en tejidos) y </a:t>
            </a:r>
            <a:r>
              <a:rPr lang="es-ES_tradnl" sz="1400" i="1" dirty="0" smtClean="0">
                <a:latin typeface="+mn-lt"/>
                <a:ea typeface="Times New Roman" panose="02020603050405020304" pitchFamily="18" charset="0"/>
              </a:rPr>
              <a:t>células dendríticas </a:t>
            </a:r>
            <a:r>
              <a:rPr lang="es-ES_tradnl" sz="1400" i="1" dirty="0" smtClean="0">
                <a:solidFill>
                  <a:srgbClr val="7030A0"/>
                </a:solidFill>
                <a:latin typeface="+mn-lt"/>
                <a:ea typeface="Times New Roman" panose="02020603050405020304" pitchFamily="18" charset="0"/>
              </a:rPr>
              <a:t>(en tejidos, abundan en los ganglios linfáticos)</a:t>
            </a:r>
            <a:r>
              <a:rPr lang="es-ES_tradnl" sz="1400" i="1" dirty="0" smtClean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. </a:t>
            </a:r>
            <a:r>
              <a:rPr lang="es-ES_tradnl" sz="1400" i="1" dirty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Además de fagocitar inespecíficamente actúan como </a:t>
            </a:r>
            <a:r>
              <a:rPr lang="es-ES_tradnl" sz="1400" i="1" dirty="0">
                <a:solidFill>
                  <a:srgbClr val="7030A0"/>
                </a:solidFill>
                <a:latin typeface="+mn-lt"/>
                <a:ea typeface="Times New Roman" panose="02020603050405020304" pitchFamily="18" charset="0"/>
              </a:rPr>
              <a:t>presentadores</a:t>
            </a:r>
            <a:r>
              <a:rPr lang="es-ES_tradnl" sz="1400" i="1" dirty="0">
                <a:solidFill>
                  <a:srgbClr val="FF0000"/>
                </a:solidFill>
                <a:latin typeface="+mn-lt"/>
                <a:ea typeface="Times New Roman" panose="02020603050405020304" pitchFamily="18" charset="0"/>
              </a:rPr>
              <a:t> de antígenos.</a:t>
            </a:r>
            <a:endParaRPr lang="es-ES" sz="2000" i="1" dirty="0">
              <a:solidFill>
                <a:srgbClr val="FF0000"/>
              </a:solidFill>
              <a:latin typeface="+mn-lt"/>
              <a:ea typeface="Times New Roman" panose="02020603050405020304" pitchFamily="18" charset="0"/>
            </a:endParaRPr>
          </a:p>
          <a:p>
            <a:pPr indent="6350">
              <a:tabLst>
                <a:tab pos="685800" algn="l"/>
              </a:tabLst>
            </a:pPr>
            <a:r>
              <a:rPr lang="es-ES" sz="1400" b="1" dirty="0" smtClean="0"/>
              <a:t>3</a:t>
            </a:r>
            <a:r>
              <a:rPr lang="es-ES" sz="1400" b="1" dirty="0"/>
              <a:t>.- </a:t>
            </a:r>
            <a:r>
              <a:rPr lang="es-ES" sz="1400" b="1" dirty="0">
                <a:solidFill>
                  <a:schemeClr val="tx2"/>
                </a:solidFill>
              </a:rPr>
              <a:t>El complemento</a:t>
            </a:r>
            <a:r>
              <a:rPr lang="es-ES" sz="1400" b="1" dirty="0">
                <a:solidFill>
                  <a:srgbClr val="FF0000"/>
                </a:solidFill>
              </a:rPr>
              <a:t>: </a:t>
            </a:r>
            <a:r>
              <a:rPr lang="es-ES_tradnl" sz="1400" i="1" dirty="0">
                <a:solidFill>
                  <a:srgbClr val="FF0000"/>
                </a:solidFill>
              </a:rPr>
              <a:t>Es un sistema de 30 proteínas, presente en el plasma sanguíneo, cuya función defensiva (inespecífica y específica) se desarrolla con gran rapidez y consiste en complementar y potenciar la acción de los anticuerpos </a:t>
            </a:r>
            <a:endParaRPr lang="es-ES" sz="1400" i="1" dirty="0">
              <a:solidFill>
                <a:srgbClr val="FF0000"/>
              </a:solidFill>
            </a:endParaRPr>
          </a:p>
          <a:p>
            <a:pPr indent="6350">
              <a:tabLst>
                <a:tab pos="685800" algn="l"/>
              </a:tabLst>
            </a:pPr>
            <a:r>
              <a:rPr lang="es-ES_tradnl" sz="1400" i="1" dirty="0">
                <a:solidFill>
                  <a:srgbClr val="FF0000"/>
                </a:solidFill>
              </a:rPr>
              <a:t>Desempeña tres funciones: </a:t>
            </a:r>
            <a:endParaRPr lang="es-ES" sz="1400" i="1" dirty="0">
              <a:solidFill>
                <a:srgbClr val="FF0000"/>
              </a:solidFill>
            </a:endParaRPr>
          </a:p>
          <a:p>
            <a:pPr marL="452438" indent="-277813">
              <a:buFont typeface="Arial" pitchFamily="34" charset="0"/>
              <a:buChar char="•"/>
              <a:tabLst>
                <a:tab pos="360363" algn="l"/>
              </a:tabLst>
            </a:pPr>
            <a:r>
              <a:rPr lang="es-ES_tradnl" sz="1400" i="1" dirty="0">
                <a:solidFill>
                  <a:srgbClr val="FF0000"/>
                </a:solidFill>
              </a:rPr>
              <a:t>Mediador de la </a:t>
            </a:r>
            <a:r>
              <a:rPr lang="es-ES_tradnl" sz="1400" i="1" dirty="0">
                <a:solidFill>
                  <a:srgbClr val="7030A0"/>
                </a:solidFill>
              </a:rPr>
              <a:t>inflamación</a:t>
            </a:r>
            <a:endParaRPr lang="es-ES" sz="1400" i="1" dirty="0">
              <a:solidFill>
                <a:srgbClr val="7030A0"/>
              </a:solidFill>
            </a:endParaRPr>
          </a:p>
          <a:p>
            <a:pPr marL="452438" indent="-277813">
              <a:buFont typeface="Arial" pitchFamily="34" charset="0"/>
              <a:buChar char="•"/>
              <a:tabLst>
                <a:tab pos="360363" algn="l"/>
              </a:tabLst>
            </a:pPr>
            <a:r>
              <a:rPr lang="es-ES_tradnl" sz="1400" i="1" dirty="0">
                <a:solidFill>
                  <a:srgbClr val="FF0000"/>
                </a:solidFill>
              </a:rPr>
              <a:t>Facilitan la fagocitosis </a:t>
            </a:r>
            <a:r>
              <a:rPr lang="es-ES_tradnl" sz="1400" i="1" dirty="0" smtClean="0">
                <a:solidFill>
                  <a:srgbClr val="FF0000"/>
                </a:solidFill>
              </a:rPr>
              <a:t> (como </a:t>
            </a:r>
            <a:r>
              <a:rPr lang="es-ES_tradnl" sz="1400" i="1" dirty="0" smtClean="0">
                <a:solidFill>
                  <a:srgbClr val="7030A0"/>
                </a:solidFill>
              </a:rPr>
              <a:t>opsonina</a:t>
            </a:r>
            <a:r>
              <a:rPr lang="es-ES_tradnl" sz="1400" i="1" dirty="0" smtClean="0">
                <a:solidFill>
                  <a:srgbClr val="FF0000"/>
                </a:solidFill>
              </a:rPr>
              <a:t>)</a:t>
            </a:r>
            <a:endParaRPr lang="es-ES" sz="1400" i="1" dirty="0">
              <a:solidFill>
                <a:srgbClr val="FF0000"/>
              </a:solidFill>
            </a:endParaRPr>
          </a:p>
          <a:p>
            <a:pPr marL="452438" indent="-277813">
              <a:buFont typeface="Arial" pitchFamily="34" charset="0"/>
              <a:buChar char="•"/>
              <a:tabLst>
                <a:tab pos="360363" algn="l"/>
              </a:tabLst>
            </a:pPr>
            <a:r>
              <a:rPr lang="es-ES_tradnl" sz="1400" i="1" dirty="0" err="1" smtClean="0">
                <a:solidFill>
                  <a:srgbClr val="FF0000"/>
                </a:solidFill>
              </a:rPr>
              <a:t>Citotoxia</a:t>
            </a:r>
            <a:r>
              <a:rPr lang="es-ES_tradnl" sz="1400" i="1" dirty="0" smtClean="0">
                <a:solidFill>
                  <a:srgbClr val="FF0000"/>
                </a:solidFill>
              </a:rPr>
              <a:t>. Provoca </a:t>
            </a:r>
            <a:r>
              <a:rPr lang="es-ES_tradnl" sz="1400" i="1" dirty="0">
                <a:solidFill>
                  <a:srgbClr val="FF0000"/>
                </a:solidFill>
              </a:rPr>
              <a:t>la ruptura de la membrana plasmática de las células </a:t>
            </a:r>
            <a:r>
              <a:rPr lang="es-ES_tradnl" sz="1400" i="1" dirty="0" smtClean="0">
                <a:solidFill>
                  <a:srgbClr val="FF0000"/>
                </a:solidFill>
              </a:rPr>
              <a:t>invasoras (</a:t>
            </a:r>
            <a:r>
              <a:rPr lang="es-ES_tradnl" sz="1400" i="1" dirty="0" smtClean="0">
                <a:solidFill>
                  <a:srgbClr val="7030A0"/>
                </a:solidFill>
              </a:rPr>
              <a:t>lisis</a:t>
            </a:r>
            <a:r>
              <a:rPr lang="es-ES_tradnl" sz="1400" i="1" dirty="0" smtClean="0">
                <a:solidFill>
                  <a:srgbClr val="FF0000"/>
                </a:solidFill>
              </a:rPr>
              <a:t>).</a:t>
            </a:r>
            <a:endParaRPr lang="es-ES" sz="1400" i="1" dirty="0">
              <a:solidFill>
                <a:srgbClr val="FF0000"/>
              </a:solidFill>
            </a:endParaRPr>
          </a:p>
          <a:p>
            <a:pPr indent="6350">
              <a:tabLst>
                <a:tab pos="452438" algn="l"/>
              </a:tabLst>
            </a:pPr>
            <a:r>
              <a:rPr lang="es-ES_tradnl" sz="1400" b="1" dirty="0"/>
              <a:t>4</a:t>
            </a:r>
            <a:r>
              <a:rPr lang="es-ES_tradnl" sz="1400" b="1" dirty="0">
                <a:solidFill>
                  <a:srgbClr val="FF0000"/>
                </a:solidFill>
              </a:rPr>
              <a:t>.- </a:t>
            </a:r>
            <a:r>
              <a:rPr lang="es-ES_tradnl" sz="1400" b="1" dirty="0">
                <a:solidFill>
                  <a:schemeClr val="tx2"/>
                </a:solidFill>
              </a:rPr>
              <a:t>Interferón:</a:t>
            </a:r>
            <a:r>
              <a:rPr lang="es-ES_tradnl" sz="1400" b="1" dirty="0">
                <a:solidFill>
                  <a:srgbClr val="FF0000"/>
                </a:solidFill>
              </a:rPr>
              <a:t> </a:t>
            </a:r>
            <a:r>
              <a:rPr lang="es-ES_tradnl" sz="1400" i="1" dirty="0">
                <a:solidFill>
                  <a:srgbClr val="FF0000"/>
                </a:solidFill>
              </a:rPr>
              <a:t>Las células infectadas por un virus liberan unas </a:t>
            </a:r>
            <a:r>
              <a:rPr lang="es-ES_tradnl" sz="1400" i="1" dirty="0" err="1" smtClean="0">
                <a:solidFill>
                  <a:srgbClr val="FF0000"/>
                </a:solidFill>
              </a:rPr>
              <a:t>citokinas</a:t>
            </a:r>
            <a:r>
              <a:rPr lang="es-ES_tradnl" sz="1400" i="1" dirty="0" smtClean="0">
                <a:solidFill>
                  <a:srgbClr val="FF0000"/>
                </a:solidFill>
              </a:rPr>
              <a:t> </a:t>
            </a:r>
            <a:r>
              <a:rPr lang="es-ES_tradnl" sz="1400" i="1" dirty="0" err="1" smtClean="0">
                <a:solidFill>
                  <a:srgbClr val="FF0000"/>
                </a:solidFill>
              </a:rPr>
              <a:t>proteícas</a:t>
            </a:r>
            <a:r>
              <a:rPr lang="es-ES_tradnl" sz="1400" i="1" dirty="0" smtClean="0">
                <a:solidFill>
                  <a:srgbClr val="FF0000"/>
                </a:solidFill>
              </a:rPr>
              <a:t>, los interferones, </a:t>
            </a:r>
            <a:r>
              <a:rPr lang="es-ES_tradnl" sz="1400" i="1" dirty="0">
                <a:solidFill>
                  <a:srgbClr val="FF0000"/>
                </a:solidFill>
              </a:rPr>
              <a:t>que </a:t>
            </a:r>
            <a:r>
              <a:rPr lang="es-ES_tradnl" sz="1400" i="1" dirty="0" smtClean="0">
                <a:solidFill>
                  <a:srgbClr val="FF0000"/>
                </a:solidFill>
              </a:rPr>
              <a:t>	impiden </a:t>
            </a:r>
            <a:r>
              <a:rPr lang="es-ES_tradnl" sz="1400" i="1" dirty="0">
                <a:solidFill>
                  <a:srgbClr val="FF0000"/>
                </a:solidFill>
              </a:rPr>
              <a:t>que la infección se propague, actuando de dos formas:</a:t>
            </a:r>
            <a:endParaRPr lang="es-ES" sz="1400" i="1" dirty="0">
              <a:solidFill>
                <a:srgbClr val="FF0000"/>
              </a:solidFill>
            </a:endParaRPr>
          </a:p>
          <a:p>
            <a:pPr marL="452438">
              <a:buFont typeface="+mj-lt"/>
              <a:buAutoNum type="alphaLcPeriod"/>
            </a:pPr>
            <a:r>
              <a:rPr lang="es-ES_tradnl" sz="1400" i="1" dirty="0" smtClean="0">
                <a:solidFill>
                  <a:srgbClr val="FF0000"/>
                </a:solidFill>
              </a:rPr>
              <a:t> Impide </a:t>
            </a:r>
            <a:r>
              <a:rPr lang="es-ES_tradnl" sz="1400" i="1" dirty="0">
                <a:solidFill>
                  <a:srgbClr val="FF0000"/>
                </a:solidFill>
              </a:rPr>
              <a:t>la replicación de los virus en células </a:t>
            </a:r>
            <a:r>
              <a:rPr lang="es-ES_tradnl" sz="1400" i="1" dirty="0" smtClean="0">
                <a:solidFill>
                  <a:srgbClr val="FF0000"/>
                </a:solidFill>
              </a:rPr>
              <a:t>infectadas, aún sanas, </a:t>
            </a:r>
            <a:r>
              <a:rPr lang="es-ES_tradnl" sz="1400" i="1" dirty="0">
                <a:solidFill>
                  <a:srgbClr val="FF0000"/>
                </a:solidFill>
              </a:rPr>
              <a:t>que todavía no han sido </a:t>
            </a:r>
            <a:r>
              <a:rPr lang="es-ES_tradnl" sz="1400" i="1" dirty="0" smtClean="0">
                <a:solidFill>
                  <a:srgbClr val="FF0000"/>
                </a:solidFill>
              </a:rPr>
              <a:t>destruidas. </a:t>
            </a:r>
            <a:endParaRPr lang="es-ES" sz="1400" i="1" dirty="0">
              <a:solidFill>
                <a:srgbClr val="FF0000"/>
              </a:solidFill>
            </a:endParaRPr>
          </a:p>
          <a:p>
            <a:pPr marL="452438">
              <a:buFont typeface="+mj-lt"/>
              <a:buAutoNum type="alphaLcPeriod"/>
            </a:pPr>
            <a:r>
              <a:rPr lang="es-ES_tradnl" sz="1400" i="1" dirty="0" smtClean="0">
                <a:solidFill>
                  <a:srgbClr val="FF0000"/>
                </a:solidFill>
              </a:rPr>
              <a:t> Activa </a:t>
            </a:r>
            <a:r>
              <a:rPr lang="es-ES_tradnl" sz="1400" i="1" dirty="0">
                <a:solidFill>
                  <a:srgbClr val="FF0000"/>
                </a:solidFill>
              </a:rPr>
              <a:t>unos leucocitos (linfocitos), denominados </a:t>
            </a:r>
            <a:r>
              <a:rPr lang="es-ES_tradnl" sz="1400" i="1" dirty="0">
                <a:solidFill>
                  <a:srgbClr val="7030A0"/>
                </a:solidFill>
              </a:rPr>
              <a:t>natural </a:t>
            </a:r>
            <a:r>
              <a:rPr lang="es-ES_tradnl" sz="1400" i="1" dirty="0" err="1">
                <a:solidFill>
                  <a:srgbClr val="7030A0"/>
                </a:solidFill>
              </a:rPr>
              <a:t>killer</a:t>
            </a:r>
            <a:r>
              <a:rPr lang="es-ES_tradnl" sz="1400" i="1" dirty="0">
                <a:solidFill>
                  <a:srgbClr val="7030A0"/>
                </a:solidFill>
              </a:rPr>
              <a:t> </a:t>
            </a:r>
            <a:r>
              <a:rPr lang="es-ES_tradnl" sz="1400" i="1" dirty="0">
                <a:solidFill>
                  <a:srgbClr val="FF0000"/>
                </a:solidFill>
              </a:rPr>
              <a:t>(células asesinas naturales), capaces de reconocer células infectadas por </a:t>
            </a:r>
            <a:r>
              <a:rPr lang="es-ES_tradnl" sz="1400" i="1" dirty="0" smtClean="0">
                <a:solidFill>
                  <a:srgbClr val="FF0000"/>
                </a:solidFill>
              </a:rPr>
              <a:t>virus, ya enferma, </a:t>
            </a:r>
            <a:r>
              <a:rPr lang="es-ES_tradnl" sz="1400" i="1" dirty="0">
                <a:solidFill>
                  <a:srgbClr val="FF0000"/>
                </a:solidFill>
              </a:rPr>
              <a:t>o células cancerosas y destruirlas.</a:t>
            </a:r>
          </a:p>
          <a:p>
            <a:pPr indent="6350">
              <a:tabLst>
                <a:tab pos="685800" algn="l"/>
              </a:tabLst>
            </a:pPr>
            <a:r>
              <a:rPr lang="es-ES_tradnl" sz="1400" b="1" dirty="0" smtClean="0"/>
              <a:t>5. </a:t>
            </a:r>
            <a:r>
              <a:rPr lang="es-ES_tradnl" sz="1400" b="1" dirty="0" err="1" smtClean="0"/>
              <a:t>Desgranulación</a:t>
            </a:r>
            <a:r>
              <a:rPr lang="es-ES_tradnl" sz="1400" b="1" dirty="0" smtClean="0"/>
              <a:t>: </a:t>
            </a:r>
            <a:r>
              <a:rPr lang="es-ES_tradnl" sz="1400" i="1" dirty="0" smtClean="0">
                <a:solidFill>
                  <a:srgbClr val="7030A0"/>
                </a:solidFill>
              </a:rPr>
              <a:t>Citotóxicos</a:t>
            </a:r>
            <a:r>
              <a:rPr lang="es-ES_tradnl" sz="1400" i="1" dirty="0" smtClean="0">
                <a:solidFill>
                  <a:srgbClr val="FF0000"/>
                </a:solidFill>
              </a:rPr>
              <a:t>. </a:t>
            </a:r>
            <a:r>
              <a:rPr lang="es-ES_tradnl" sz="1400" i="1" dirty="0" smtClean="0">
                <a:solidFill>
                  <a:srgbClr val="7030A0"/>
                </a:solidFill>
              </a:rPr>
              <a:t>Basófilos y </a:t>
            </a:r>
            <a:r>
              <a:rPr lang="es-ES_tradnl" sz="1400" i="1" dirty="0" err="1" smtClean="0">
                <a:solidFill>
                  <a:srgbClr val="7030A0"/>
                </a:solidFill>
              </a:rPr>
              <a:t>Eosinófilos</a:t>
            </a:r>
            <a:r>
              <a:rPr lang="es-ES_tradnl" sz="1400" i="1" dirty="0" smtClean="0">
                <a:solidFill>
                  <a:srgbClr val="FF0000"/>
                </a:solidFill>
              </a:rPr>
              <a:t>. Contra parásitos de gran tamaño.</a:t>
            </a:r>
            <a:endParaRPr lang="es-ES" sz="1400" i="1" dirty="0"/>
          </a:p>
          <a:p>
            <a:pPr indent="6350">
              <a:tabLst>
                <a:tab pos="685800" algn="l"/>
              </a:tabLst>
            </a:pPr>
            <a:r>
              <a:rPr lang="es-ES" sz="1400" b="1" i="1" dirty="0" smtClean="0"/>
              <a:t>6. </a:t>
            </a:r>
            <a:r>
              <a:rPr lang="es-ES" sz="1400" i="1" dirty="0" smtClean="0">
                <a:solidFill>
                  <a:srgbClr val="FF0000"/>
                </a:solidFill>
              </a:rPr>
              <a:t>También </a:t>
            </a:r>
            <a:r>
              <a:rPr lang="es-ES" sz="1400" i="1" dirty="0">
                <a:solidFill>
                  <a:srgbClr val="FF0000"/>
                </a:solidFill>
              </a:rPr>
              <a:t>las </a:t>
            </a:r>
            <a:r>
              <a:rPr lang="es-ES" sz="1400" b="1" i="1" dirty="0">
                <a:solidFill>
                  <a:srgbClr val="7030A0"/>
                </a:solidFill>
              </a:rPr>
              <a:t>barreras pasivas </a:t>
            </a:r>
            <a:r>
              <a:rPr lang="es-ES" sz="1400" i="1" dirty="0">
                <a:solidFill>
                  <a:srgbClr val="FF0000"/>
                </a:solidFill>
              </a:rPr>
              <a:t>como piel, mucosas, </a:t>
            </a:r>
            <a:r>
              <a:rPr lang="es-ES" sz="1400" i="1" dirty="0" err="1">
                <a:solidFill>
                  <a:srgbClr val="FF0000"/>
                </a:solidFill>
              </a:rPr>
              <a:t>HCl</a:t>
            </a:r>
            <a:r>
              <a:rPr lang="es-ES" sz="1400" i="1" dirty="0">
                <a:solidFill>
                  <a:srgbClr val="FF0000"/>
                </a:solidFill>
              </a:rPr>
              <a:t> gástrico, lisozima salivar, </a:t>
            </a:r>
            <a:r>
              <a:rPr lang="es-ES" sz="1400" i="1" dirty="0" err="1">
                <a:solidFill>
                  <a:srgbClr val="FF0000"/>
                </a:solidFill>
              </a:rPr>
              <a:t>etc</a:t>
            </a:r>
            <a:r>
              <a:rPr lang="es-ES" sz="1400" i="1" dirty="0">
                <a:solidFill>
                  <a:srgbClr val="FF0000"/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34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348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348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348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348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348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500"/>
                                        <p:tgtEl>
                                          <p:spTgt spid="348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500"/>
                                        <p:tgtEl>
                                          <p:spTgt spid="3481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51520" y="188640"/>
            <a:ext cx="82809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  <a:tabLst>
                <a:tab pos="457200" algn="l"/>
              </a:tabLst>
            </a:pPr>
            <a:r>
              <a:rPr lang="es-ES" dirty="0">
                <a:latin typeface="Calibri" panose="020F0502020204030204" pitchFamily="34" charset="0"/>
                <a:ea typeface="Times New Roman" panose="02020603050405020304" pitchFamily="18" charset="0"/>
              </a:rPr>
              <a:t>Desarrolla un texto corto (no más de </a:t>
            </a:r>
            <a:r>
              <a:rPr lang="es-ES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12 </a:t>
            </a:r>
            <a:r>
              <a:rPr lang="es-ES" dirty="0">
                <a:latin typeface="Calibri" panose="020F0502020204030204" pitchFamily="34" charset="0"/>
                <a:ea typeface="Times New Roman" panose="02020603050405020304" pitchFamily="18" charset="0"/>
              </a:rPr>
              <a:t>líneas) en el que se explique el mecanismo de actuación de las </a:t>
            </a:r>
            <a:r>
              <a:rPr lang="es-ES" b="1" dirty="0">
                <a:latin typeface="Calibri" panose="020F0502020204030204" pitchFamily="34" charset="0"/>
                <a:ea typeface="Times New Roman" panose="02020603050405020304" pitchFamily="18" charset="0"/>
              </a:rPr>
              <a:t>barreras inespecíficas</a:t>
            </a:r>
            <a:r>
              <a:rPr lang="es-ES" dirty="0">
                <a:latin typeface="Calibri" panose="020F0502020204030204" pitchFamily="34" charset="0"/>
                <a:ea typeface="Times New Roman" panose="02020603050405020304" pitchFamily="18" charset="0"/>
              </a:rPr>
              <a:t> de defensa frente a un antígeno o cualquier agente extraño al organismo.</a:t>
            </a:r>
            <a:endParaRPr lang="es-E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07504" y="1172981"/>
            <a:ext cx="9036496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s-ES_tradnl" i="1" dirty="0" smtClean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Una vez superadas las </a:t>
            </a:r>
            <a:r>
              <a:rPr lang="es-ES_tradnl" b="1" i="1" dirty="0" smtClean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barreras innata de tipo pasivo, </a:t>
            </a:r>
            <a:r>
              <a:rPr lang="es-ES_tradnl" i="1" dirty="0" smtClean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el primer </a:t>
            </a:r>
            <a:r>
              <a:rPr lang="es-ES_tradnl" i="1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nivel de </a:t>
            </a:r>
            <a:r>
              <a:rPr lang="es-ES_tradnl" i="1" dirty="0" smtClean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defensa se inicia con </a:t>
            </a:r>
            <a:r>
              <a:rPr lang="es-ES_tradnl" b="1" i="1" dirty="0" smtClean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la inflamación, </a:t>
            </a:r>
            <a:r>
              <a:rPr lang="es-ES_tradnl" i="1" dirty="0" smtClean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que se origina a partir de la liberación de sustancias como la histamina por parte de las células afectadas o de células especializadas en ello. Consiste en </a:t>
            </a:r>
            <a:r>
              <a:rPr lang="es-ES_tradnl" i="1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una </a:t>
            </a:r>
            <a:r>
              <a:rPr lang="es-ES_tradnl" i="1" u="sng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vasodilatación local</a:t>
            </a:r>
            <a:r>
              <a:rPr lang="es-ES_tradnl" i="1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y un aumento de la permeabilidad de los capilares </a:t>
            </a:r>
            <a:r>
              <a:rPr lang="es-ES_tradnl" i="1" dirty="0" smtClean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que </a:t>
            </a:r>
            <a:r>
              <a:rPr lang="es-ES_tradnl" i="1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permite un mayor aporte de sangre cargada de </a:t>
            </a:r>
            <a:r>
              <a:rPr lang="es-ES_tradnl" i="1" dirty="0" smtClean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Leucocitos, algunos con gran capacidad </a:t>
            </a:r>
            <a:r>
              <a:rPr lang="es-ES_tradnl" b="1" i="1" dirty="0" smtClean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fagocitaria </a:t>
            </a:r>
            <a:r>
              <a:rPr lang="es-ES_tradnl" b="1" i="1" dirty="0" err="1" smtClean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inespecifica</a:t>
            </a:r>
            <a:r>
              <a:rPr lang="es-ES_tradnl" i="1" dirty="0" smtClean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.</a:t>
            </a:r>
            <a:r>
              <a:rPr lang="es-ES_tradnl" i="1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s-ES_tradnl" i="1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Además, muchas células infectadas secretan </a:t>
            </a:r>
            <a:r>
              <a:rPr lang="es-ES_tradnl" b="1" i="1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interferón</a:t>
            </a:r>
            <a:r>
              <a:rPr lang="es-ES_tradnl" i="1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, una sustancia que impide la multiplicación de los virus en general y que activa a linfocitos citotóxicos inespecíficos, conocidos como </a:t>
            </a:r>
            <a:r>
              <a:rPr lang="es-ES_tradnl" b="1" i="1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Linfocitos NK </a:t>
            </a:r>
            <a:r>
              <a:rPr lang="es-ES_tradnl" i="1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que destruyen células infectadas por virus, </a:t>
            </a:r>
            <a:r>
              <a:rPr lang="es-ES_tradnl" i="1" dirty="0" err="1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transplantadas</a:t>
            </a:r>
            <a:r>
              <a:rPr lang="es-ES_tradnl" i="1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o tumorales de forma inespecífica. Por último, conviene mencionar el papel del </a:t>
            </a:r>
            <a:r>
              <a:rPr lang="es-ES_tradnl" b="1" i="1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complemento,</a:t>
            </a:r>
            <a:r>
              <a:rPr lang="es-ES_tradnl" i="1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sistema de 30 proteínas, presente en el plasma sanguíneo, cuya función defensiva (inespecífica y específica) se desarrolla con gran rapidez y consiste en complementar y potenciar la acción de los anticuerpos, interviniendo en la inflamación, fagocitosis y lisis de patógenos. </a:t>
            </a:r>
            <a:r>
              <a:rPr lang="es-ES_tradnl" i="1" dirty="0" smtClean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La </a:t>
            </a:r>
            <a:r>
              <a:rPr lang="es-ES_tradnl" b="1" i="1" dirty="0" err="1" smtClean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desgranulación</a:t>
            </a:r>
            <a:r>
              <a:rPr lang="es-ES_tradnl" i="1" dirty="0" smtClean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(de basófilos y </a:t>
            </a:r>
            <a:r>
              <a:rPr lang="es-ES_tradnl" i="1" dirty="0" err="1" smtClean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eosinófilos</a:t>
            </a:r>
            <a:r>
              <a:rPr lang="es-ES_tradnl" i="1" dirty="0" smtClean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) y la </a:t>
            </a:r>
            <a:r>
              <a:rPr lang="es-ES_tradnl" b="1" i="1" dirty="0" smtClean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fiebre</a:t>
            </a:r>
            <a:r>
              <a:rPr lang="es-ES_tradnl" i="1" dirty="0" smtClean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, así como las </a:t>
            </a:r>
            <a:r>
              <a:rPr lang="es-ES_tradnl" b="1" i="1" dirty="0" smtClean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barreras pasivas</a:t>
            </a:r>
            <a:r>
              <a:rPr lang="es-ES_tradnl" i="1" dirty="0" smtClean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también se incluyen dentro de estos mecanismos inespecíficos de defensa. </a:t>
            </a:r>
            <a:endParaRPr lang="es-ES_tradnl" i="1" dirty="0">
              <a:solidFill>
                <a:srgbClr val="FF000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ES_tradnl" i="1" dirty="0" smtClean="0">
                <a:solidFill>
                  <a:srgbClr val="7030A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La fagocitosis está </a:t>
            </a:r>
            <a:r>
              <a:rPr lang="es-ES_tradnl" i="1" dirty="0">
                <a:solidFill>
                  <a:srgbClr val="7030A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favorecido por las </a:t>
            </a:r>
            <a:r>
              <a:rPr lang="es-ES_tradnl" b="1" i="1" dirty="0">
                <a:solidFill>
                  <a:srgbClr val="7030A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opsoninas</a:t>
            </a:r>
            <a:r>
              <a:rPr lang="es-ES_tradnl" i="1" dirty="0">
                <a:solidFill>
                  <a:srgbClr val="7030A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(anticuerpos y elementos del complemento) que interaccionan con los antígenos. Los </a:t>
            </a:r>
            <a:r>
              <a:rPr lang="es-ES_tradnl" i="1" dirty="0" smtClean="0">
                <a:solidFill>
                  <a:srgbClr val="7030A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macrófagos, células dendríticas </a:t>
            </a:r>
            <a:r>
              <a:rPr lang="es-ES_tradnl" i="1" dirty="0">
                <a:solidFill>
                  <a:srgbClr val="7030A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y demás células fagocitarias pueden actúan como </a:t>
            </a:r>
            <a:r>
              <a:rPr lang="es-ES_tradnl" b="1" i="1" dirty="0">
                <a:solidFill>
                  <a:srgbClr val="7030A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presentadores de antígenos </a:t>
            </a:r>
            <a:r>
              <a:rPr lang="es-ES_tradnl" i="1" dirty="0">
                <a:solidFill>
                  <a:srgbClr val="7030A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de manera </a:t>
            </a:r>
            <a:r>
              <a:rPr lang="es-ES_tradnl" i="1" dirty="0" smtClean="0">
                <a:solidFill>
                  <a:srgbClr val="7030A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que, </a:t>
            </a:r>
            <a:r>
              <a:rPr lang="es-ES_tradnl" i="1" dirty="0">
                <a:solidFill>
                  <a:srgbClr val="7030A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tras fagocitar </a:t>
            </a:r>
            <a:r>
              <a:rPr lang="es-ES_tradnl" i="1" dirty="0" smtClean="0">
                <a:solidFill>
                  <a:srgbClr val="7030A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microorganismos, </a:t>
            </a:r>
            <a:r>
              <a:rPr lang="es-ES_tradnl" i="1" dirty="0">
                <a:solidFill>
                  <a:srgbClr val="7030A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dirigen los antígenos de membrana de dichos organismos a su propia membrana celular estimulando la activación y proliferación de linfocitos T y B. </a:t>
            </a:r>
            <a:endParaRPr lang="es-ES_tradnl" sz="2000" i="1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ES_tradnl" sz="2000" i="1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Me salen más líneas, podría suprimir lo </a:t>
            </a:r>
            <a:r>
              <a:rPr lang="es-ES_tradnl" sz="2000" i="1" dirty="0">
                <a:latin typeface="Calibri" panose="020F0502020204030204" pitchFamily="34" charset="0"/>
                <a:ea typeface="Times New Roman" panose="02020603050405020304" pitchFamily="18" charset="0"/>
              </a:rPr>
              <a:t>s</a:t>
            </a:r>
            <a:r>
              <a:rPr lang="es-ES_tradnl" sz="2000" i="1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ombreado en morado, pero queda pobre.</a:t>
            </a:r>
            <a:endParaRPr lang="es-E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69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772816"/>
            <a:ext cx="8225245" cy="360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4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7" name="Rectangle 7"/>
          <p:cNvSpPr>
            <a:spLocks noChangeArrowheads="1"/>
          </p:cNvSpPr>
          <p:nvPr/>
        </p:nvSpPr>
        <p:spPr bwMode="auto">
          <a:xfrm>
            <a:off x="537" y="933243"/>
            <a:ext cx="9145016" cy="590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LcPeriod"/>
              <a:tabLst/>
              <a:defRPr/>
            </a:pPr>
            <a:r>
              <a:rPr kumimoji="0" lang="es-ES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Actúa como</a:t>
            </a:r>
            <a:r>
              <a:rPr kumimoji="0" lang="es-ES_tradnl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</a:t>
            </a:r>
            <a:r>
              <a:rPr kumimoji="0" lang="es-ES_tradnl" sz="1800" b="0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antígeno</a:t>
            </a:r>
            <a:r>
              <a:rPr kumimoji="0" lang="es-ES_tradnl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toda molécula -libre o formando parte de un ser vivo- ajena a un organismo, que es reconocida como tal y que induce una respuesta </a:t>
            </a:r>
            <a:r>
              <a:rPr kumimoji="0" lang="es-ES_tradnl" sz="1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inmunitaria específica. </a:t>
            </a:r>
            <a:r>
              <a:rPr kumimoji="0" lang="es-ES_tradnl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Dicha </a:t>
            </a:r>
            <a:r>
              <a:rPr kumimoji="0" lang="es-ES_tradnl" sz="1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respuesta secundaria (posterior a las respuesta innata), </a:t>
            </a:r>
            <a:r>
              <a:rPr kumimoji="0" lang="es-ES_tradnl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consiste, en esencia, en el reconocimiento del antígeno por parte de </a:t>
            </a:r>
            <a:r>
              <a:rPr kumimoji="0" lang="es-ES_tradnl" sz="1800" b="0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linfocitos </a:t>
            </a:r>
            <a:r>
              <a:rPr kumimoji="0" lang="es-ES_tradnl" sz="1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Th </a:t>
            </a:r>
            <a:r>
              <a:rPr kumimoji="0" lang="es-ES_tradnl" sz="1800" b="0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o cooperadores </a:t>
            </a:r>
            <a:r>
              <a:rPr kumimoji="0" lang="es-ES_tradnl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específicos, que utilizan para ello receptores antigénicos de membrana. Los </a:t>
            </a:r>
            <a:r>
              <a:rPr kumimoji="0" lang="es-ES_tradnl" sz="1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Th </a:t>
            </a:r>
            <a:r>
              <a:rPr kumimoji="0" lang="es-ES_tradnl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responden segregando </a:t>
            </a:r>
            <a:r>
              <a:rPr kumimoji="0" lang="es-ES_tradnl" sz="1800" b="0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citoquinas </a:t>
            </a:r>
            <a:r>
              <a:rPr kumimoji="0" lang="es-ES_tradnl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que activan a </a:t>
            </a:r>
            <a:r>
              <a:rPr kumimoji="0" lang="es-ES_tradnl" sz="1800" b="0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linfocitos </a:t>
            </a:r>
            <a:r>
              <a:rPr kumimoji="0" lang="es-ES_tradnl" sz="1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B</a:t>
            </a:r>
            <a:r>
              <a:rPr kumimoji="0" lang="es-ES_tradnl" sz="1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específicos, y al resto de efectores (Tc, fagocitos,…) Los </a:t>
            </a:r>
            <a:r>
              <a:rPr lang="es-ES_tradnl" i="1" dirty="0" smtClean="0">
                <a:solidFill>
                  <a:srgbClr val="FF0000"/>
                </a:solidFill>
              </a:rPr>
              <a:t>linfocitos B se activan,</a:t>
            </a:r>
            <a:r>
              <a:rPr kumimoji="0" lang="es-ES_tradnl" sz="1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</a:t>
            </a:r>
            <a:r>
              <a:rPr kumimoji="0" lang="es-ES_tradnl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proliferando por clonación y diferenciándose en </a:t>
            </a:r>
            <a:r>
              <a:rPr kumimoji="0" lang="es-ES_tradnl" sz="1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células plasmáticas </a:t>
            </a:r>
            <a:r>
              <a:rPr kumimoji="0" lang="es-ES_tradnl" sz="1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productoras </a:t>
            </a:r>
            <a:r>
              <a:rPr kumimoji="0" lang="es-ES_tradnl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de </a:t>
            </a:r>
            <a:r>
              <a:rPr kumimoji="0" lang="es-ES_tradnl" sz="1800" b="0" i="1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anticuerpos</a:t>
            </a:r>
            <a:r>
              <a:rPr kumimoji="0" lang="es-ES_tradnl" sz="1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que neutralizan específicamente al portador del antígeno</a:t>
            </a:r>
            <a:r>
              <a:rPr kumimoji="0" lang="es-ES_tradnl" sz="1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. Los anticuerpos, también pueden </a:t>
            </a:r>
            <a:r>
              <a:rPr kumimoji="0" lang="es-ES_tradnl" sz="18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opsonizar</a:t>
            </a:r>
            <a:r>
              <a:rPr kumimoji="0" lang="es-ES_tradnl" sz="1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los</a:t>
            </a:r>
            <a:r>
              <a:rPr kumimoji="0" lang="es-ES_tradnl" sz="1800" b="0" i="1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antígenos del patógeno facilitando los procesos inespecíficos de </a:t>
            </a:r>
            <a:r>
              <a:rPr kumimoji="0" lang="es-ES_tradnl" sz="1800" b="0" i="1" u="none" strike="noStrike" kern="1200" cap="none" spc="0" normalizeH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fagocitosis</a:t>
            </a:r>
            <a:r>
              <a:rPr kumimoji="0" lang="es-ES_tradnl" sz="1800" b="0" i="1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. Los fagocitos procesan y </a:t>
            </a:r>
            <a:r>
              <a:rPr kumimoji="0" lang="es-ES_tradnl" sz="1800" b="0" i="1" u="none" strike="noStrike" kern="1200" cap="none" spc="0" normalizeH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presentan</a:t>
            </a:r>
            <a:r>
              <a:rPr kumimoji="0" lang="es-ES_tradnl" sz="1800" b="0" i="1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porciones de antígenos (</a:t>
            </a:r>
            <a:r>
              <a:rPr kumimoji="0" lang="es-ES_tradnl" sz="1800" b="0" i="1" u="none" strike="noStrike" kern="1200" cap="none" spc="0" normalizeH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epitopos</a:t>
            </a:r>
            <a:r>
              <a:rPr kumimoji="0" lang="es-ES_tradnl" sz="1800" b="0" i="1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)</a:t>
            </a:r>
            <a:r>
              <a:rPr kumimoji="0" lang="es-ES_tradnl" sz="1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en sus membranas,</a:t>
            </a:r>
            <a:r>
              <a:rPr kumimoji="0" lang="es-ES_tradnl" sz="1800" b="0" i="1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que son reconocidos por los receptores de los Linfocitos Th específicos. </a:t>
            </a:r>
            <a:r>
              <a:rPr kumimoji="0" lang="es-ES_tradnl" sz="1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Los Linfocitos Tc o citotóxicos</a:t>
            </a:r>
            <a:r>
              <a:rPr kumimoji="0" lang="es-ES_tradnl" sz="1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específicos segregan </a:t>
            </a:r>
            <a:r>
              <a:rPr kumimoji="0" lang="es-ES_tradnl" sz="18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perforinas</a:t>
            </a:r>
            <a:r>
              <a:rPr kumimoji="0" lang="es-ES_tradnl" sz="1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, sustancias  que destruyen células infectadas.</a:t>
            </a:r>
          </a:p>
          <a:p>
            <a:pPr marL="342900" indent="-342900" algn="just" eaLnBrk="0" hangingPunct="0">
              <a:buFont typeface="+mj-lt"/>
              <a:buAutoNum type="alphaLcPeriod"/>
              <a:defRPr/>
            </a:pPr>
            <a:r>
              <a:rPr lang="es-ES_tradnl" i="1" dirty="0" smtClean="0">
                <a:solidFill>
                  <a:srgbClr val="FF0000"/>
                </a:solidFill>
              </a:rPr>
              <a:t>La </a:t>
            </a:r>
            <a:r>
              <a:rPr lang="es-ES_tradnl" i="1" dirty="0">
                <a:solidFill>
                  <a:srgbClr val="FF0000"/>
                </a:solidFill>
              </a:rPr>
              <a:t>respuesta específica se denomina </a:t>
            </a:r>
            <a:r>
              <a:rPr lang="es-ES_tradnl" i="1" dirty="0">
                <a:solidFill>
                  <a:srgbClr val="7030A0"/>
                </a:solidFill>
              </a:rPr>
              <a:t>adaptativa </a:t>
            </a:r>
            <a:r>
              <a:rPr lang="es-ES" i="1" dirty="0">
                <a:solidFill>
                  <a:srgbClr val="FF0000"/>
                </a:solidFill>
              </a:rPr>
              <a:t>p</a:t>
            </a:r>
            <a:r>
              <a:rPr lang="es-ES" i="1" dirty="0" smtClean="0">
                <a:solidFill>
                  <a:srgbClr val="FF0000"/>
                </a:solidFill>
              </a:rPr>
              <a:t>orque </a:t>
            </a:r>
            <a:r>
              <a:rPr lang="es-ES" i="1" dirty="0">
                <a:solidFill>
                  <a:srgbClr val="FF0000"/>
                </a:solidFill>
              </a:rPr>
              <a:t>se adquiere a lo largo de la </a:t>
            </a:r>
            <a:r>
              <a:rPr lang="es-ES" i="1" dirty="0" smtClean="0">
                <a:solidFill>
                  <a:srgbClr val="FF0000"/>
                </a:solidFill>
              </a:rPr>
              <a:t>vida </a:t>
            </a:r>
            <a:r>
              <a:rPr lang="es-ES" i="1" dirty="0">
                <a:solidFill>
                  <a:srgbClr val="FF0000"/>
                </a:solidFill>
              </a:rPr>
              <a:t>como respuesta a la aparición de diferentes </a:t>
            </a:r>
            <a:r>
              <a:rPr lang="es-ES" i="1" dirty="0" smtClean="0">
                <a:solidFill>
                  <a:srgbClr val="FF0000"/>
                </a:solidFill>
              </a:rPr>
              <a:t>antígenos, esto </a:t>
            </a:r>
            <a:r>
              <a:rPr lang="es-ES" i="1" dirty="0">
                <a:solidFill>
                  <a:srgbClr val="FF0000"/>
                </a:solidFill>
              </a:rPr>
              <a:t>permite a nuestro sistema inmunitario ir </a:t>
            </a:r>
            <a:r>
              <a:rPr lang="es-ES" i="1" dirty="0" smtClean="0">
                <a:solidFill>
                  <a:srgbClr val="FF0000"/>
                </a:solidFill>
              </a:rPr>
              <a:t>“adaptándose” </a:t>
            </a:r>
            <a:r>
              <a:rPr lang="es-ES" i="1" dirty="0">
                <a:solidFill>
                  <a:srgbClr val="FF0000"/>
                </a:solidFill>
              </a:rPr>
              <a:t>a dichos cambios ambientales </a:t>
            </a:r>
            <a:r>
              <a:rPr lang="es-ES" i="1" dirty="0" smtClean="0">
                <a:solidFill>
                  <a:srgbClr val="FF0000"/>
                </a:solidFill>
              </a:rPr>
              <a:t>a través  </a:t>
            </a:r>
            <a:r>
              <a:rPr lang="es-ES" i="1" dirty="0">
                <a:solidFill>
                  <a:srgbClr val="FF0000"/>
                </a:solidFill>
              </a:rPr>
              <a:t>de una respuesta </a:t>
            </a:r>
            <a:r>
              <a:rPr lang="es-ES" i="1" dirty="0" smtClean="0">
                <a:solidFill>
                  <a:srgbClr val="FF0000"/>
                </a:solidFill>
              </a:rPr>
              <a:t>específica que se produce </a:t>
            </a:r>
            <a:r>
              <a:rPr lang="es-ES" i="1" dirty="0">
                <a:solidFill>
                  <a:srgbClr val="FF0000"/>
                </a:solidFill>
              </a:rPr>
              <a:t>ante la presencia de dichas sustancias nuevas y extrañas al </a:t>
            </a:r>
            <a:r>
              <a:rPr lang="es-ES" i="1" dirty="0" smtClean="0">
                <a:solidFill>
                  <a:srgbClr val="FF0000"/>
                </a:solidFill>
              </a:rPr>
              <a:t>organismo.</a:t>
            </a:r>
            <a:r>
              <a:rPr lang="es-ES_tradnl" i="1" dirty="0" smtClean="0">
                <a:solidFill>
                  <a:srgbClr val="FF0000"/>
                </a:solidFill>
              </a:rPr>
              <a:t> La respuesta </a:t>
            </a:r>
            <a:r>
              <a:rPr lang="es-ES_tradnl" i="1" dirty="0" smtClean="0">
                <a:solidFill>
                  <a:srgbClr val="7030A0"/>
                </a:solidFill>
              </a:rPr>
              <a:t>innata</a:t>
            </a:r>
            <a:r>
              <a:rPr lang="es-ES_tradnl" i="1" dirty="0" smtClean="0">
                <a:solidFill>
                  <a:srgbClr val="FF0000"/>
                </a:solidFill>
              </a:rPr>
              <a:t> o inespecífica (mejor </a:t>
            </a:r>
            <a:r>
              <a:rPr lang="es-ES_tradnl" i="1" dirty="0" err="1" smtClean="0">
                <a:solidFill>
                  <a:srgbClr val="FF0000"/>
                </a:solidFill>
              </a:rPr>
              <a:t>poliespecifica</a:t>
            </a:r>
            <a:r>
              <a:rPr lang="es-ES_tradnl" i="1" dirty="0" smtClean="0">
                <a:solidFill>
                  <a:srgbClr val="FF0000"/>
                </a:solidFill>
              </a:rPr>
              <a:t>) existe desde un principio, respondiendo ante cualquier elemento extraño al organismo y es el resultado de un largo proceso evolutivo en las distintas especies. </a:t>
            </a:r>
            <a:endParaRPr kumimoji="0" lang="es-ES_tradnl" sz="180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251520" y="14124"/>
            <a:ext cx="8496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340" algn="l"/>
              </a:tabLst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+mn-cs"/>
              </a:rPr>
              <a:t>¿Cuál es el papel desempeñado por </a:t>
            </a: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+mn-cs"/>
              </a:rPr>
              <a:t>cada uno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+mn-cs"/>
              </a:rPr>
              <a:t> de los elementos de la defensa inmune </a:t>
            </a: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+mn-cs"/>
              </a:rPr>
              <a:t>específica 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+mn-cs"/>
              </a:rPr>
              <a:t>ante la </a:t>
            </a: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+mn-cs"/>
              </a:rPr>
              <a:t>presencia 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+mn-cs"/>
              </a:rPr>
              <a:t>de microorganismos patógenos</a:t>
            </a: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+mn-cs"/>
              </a:rPr>
              <a:t>? ¿Por 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+mn-cs"/>
              </a:rPr>
              <a:t>qué decimos </a:t>
            </a: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+mn-cs"/>
              </a:rPr>
              <a:t>que dicha defensa </a:t>
            </a: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+mn-cs"/>
              </a:rPr>
              <a:t>es adaptativa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+mn-cs"/>
              </a:rPr>
              <a:t>?: </a:t>
            </a: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+mn-cs"/>
              </a:rPr>
              <a:t>Describa 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+mn-cs"/>
              </a:rPr>
              <a:t>mediante </a:t>
            </a: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+mn-cs"/>
              </a:rPr>
              <a:t>un </a:t>
            </a: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+mn-cs"/>
              </a:rPr>
              <a:t>dibujo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+mn-cs"/>
              </a:rPr>
              <a:t> como tiene lugar dicha </a:t>
            </a: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+mn-cs"/>
              </a:rPr>
              <a:t>adaptación 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623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07504" y="14124"/>
            <a:ext cx="88569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  <a:tabLst>
                <a:tab pos="180340" algn="l"/>
              </a:tabLst>
            </a:pPr>
            <a:r>
              <a:rPr lang="es-ES" dirty="0">
                <a:latin typeface="Calibri" panose="020F0502020204030204" pitchFamily="34" charset="0"/>
                <a:ea typeface="Times New Roman" panose="02020603050405020304" pitchFamily="18" charset="0"/>
              </a:rPr>
              <a:t>¿Cuál es el papel desempeñado por </a:t>
            </a:r>
            <a:r>
              <a:rPr lang="es-ES" b="1" dirty="0">
                <a:latin typeface="Calibri" panose="020F0502020204030204" pitchFamily="34" charset="0"/>
                <a:ea typeface="Times New Roman" panose="02020603050405020304" pitchFamily="18" charset="0"/>
              </a:rPr>
              <a:t>cada uno</a:t>
            </a:r>
            <a:r>
              <a:rPr lang="es-ES" dirty="0">
                <a:latin typeface="Calibri" panose="020F0502020204030204" pitchFamily="34" charset="0"/>
                <a:ea typeface="Times New Roman" panose="02020603050405020304" pitchFamily="18" charset="0"/>
              </a:rPr>
              <a:t> de los elementos de la defensa inmune </a:t>
            </a:r>
            <a:r>
              <a:rPr lang="es-ES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específica </a:t>
            </a:r>
            <a:r>
              <a:rPr lang="es-ES" dirty="0">
                <a:latin typeface="Calibri" panose="020F0502020204030204" pitchFamily="34" charset="0"/>
                <a:ea typeface="Times New Roman" panose="02020603050405020304" pitchFamily="18" charset="0"/>
              </a:rPr>
              <a:t>ante la </a:t>
            </a:r>
            <a:r>
              <a:rPr lang="es-ES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presencia </a:t>
            </a:r>
            <a:r>
              <a:rPr lang="es-ES" dirty="0">
                <a:latin typeface="Calibri" panose="020F0502020204030204" pitchFamily="34" charset="0"/>
                <a:ea typeface="Times New Roman" panose="02020603050405020304" pitchFamily="18" charset="0"/>
              </a:rPr>
              <a:t>de microorganismos patógenos</a:t>
            </a:r>
            <a:r>
              <a:rPr lang="es-ES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? ¿Por </a:t>
            </a:r>
            <a:r>
              <a:rPr lang="es-ES" dirty="0">
                <a:latin typeface="Calibri" panose="020F0502020204030204" pitchFamily="34" charset="0"/>
                <a:ea typeface="Times New Roman" panose="02020603050405020304" pitchFamily="18" charset="0"/>
              </a:rPr>
              <a:t>qué decimos </a:t>
            </a:r>
            <a:r>
              <a:rPr lang="es-ES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que dicha defensa </a:t>
            </a:r>
            <a:r>
              <a:rPr lang="es-ES" b="1" dirty="0">
                <a:latin typeface="Calibri" panose="020F0502020204030204" pitchFamily="34" charset="0"/>
                <a:ea typeface="Times New Roman" panose="02020603050405020304" pitchFamily="18" charset="0"/>
              </a:rPr>
              <a:t>es adaptativa</a:t>
            </a:r>
            <a:r>
              <a:rPr lang="es-ES" dirty="0">
                <a:latin typeface="Calibri" panose="020F0502020204030204" pitchFamily="34" charset="0"/>
                <a:ea typeface="Times New Roman" panose="02020603050405020304" pitchFamily="18" charset="0"/>
              </a:rPr>
              <a:t>?: </a:t>
            </a:r>
            <a:r>
              <a:rPr lang="es-ES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Describa </a:t>
            </a:r>
            <a:r>
              <a:rPr lang="es-ES" dirty="0">
                <a:latin typeface="Calibri" panose="020F0502020204030204" pitchFamily="34" charset="0"/>
                <a:ea typeface="Times New Roman" panose="02020603050405020304" pitchFamily="18" charset="0"/>
              </a:rPr>
              <a:t>mediante </a:t>
            </a:r>
            <a:r>
              <a:rPr lang="es-ES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un </a:t>
            </a:r>
            <a:r>
              <a:rPr lang="es-ES" b="1" dirty="0">
                <a:latin typeface="Calibri" panose="020F0502020204030204" pitchFamily="34" charset="0"/>
                <a:ea typeface="Times New Roman" panose="02020603050405020304" pitchFamily="18" charset="0"/>
              </a:rPr>
              <a:t>dibujo</a:t>
            </a:r>
            <a:r>
              <a:rPr lang="es-ES" dirty="0">
                <a:latin typeface="Calibri" panose="020F0502020204030204" pitchFamily="34" charset="0"/>
                <a:ea typeface="Times New Roman" panose="02020603050405020304" pitchFamily="18" charset="0"/>
              </a:rPr>
              <a:t> como tiene lugar dicha </a:t>
            </a:r>
            <a:r>
              <a:rPr lang="es-ES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adaptación </a:t>
            </a:r>
            <a:endParaRPr lang="es-E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251520" y="126876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3300"/>
                </a:solidFill>
              </a:rPr>
              <a:t>c)</a:t>
            </a:r>
            <a:endParaRPr lang="es-ES" dirty="0">
              <a:solidFill>
                <a:srgbClr val="FF3300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46" y="1772816"/>
            <a:ext cx="8115300" cy="48006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1121795"/>
            <a:ext cx="1572593" cy="6804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Intermedio">
  <a:themeElements>
    <a:clrScheme name="Personalizado 10">
      <a:dk1>
        <a:sysClr val="windowText" lastClr="000000"/>
      </a:dk1>
      <a:lt1>
        <a:sysClr val="window" lastClr="FFFFFF"/>
      </a:lt1>
      <a:dk2>
        <a:srgbClr val="000000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Intermedio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Intermedio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Personalizado 10">
    <a:dk1>
      <a:sysClr val="windowText" lastClr="000000"/>
    </a:dk1>
    <a:lt1>
      <a:sysClr val="window" lastClr="FFFFFF"/>
    </a:lt1>
    <a:dk2>
      <a:srgbClr val="000000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4609</TotalTime>
  <Words>3790</Words>
  <Application>Microsoft Office PowerPoint</Application>
  <PresentationFormat>Presentación en pantalla (4:3)</PresentationFormat>
  <Paragraphs>438</Paragraphs>
  <Slides>39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39</vt:i4>
      </vt:variant>
    </vt:vector>
  </HeadingPairs>
  <TitlesOfParts>
    <vt:vector size="51" baseType="lpstr">
      <vt:lpstr>Arial</vt:lpstr>
      <vt:lpstr>Calibri</vt:lpstr>
      <vt:lpstr>Comic Sans MS</vt:lpstr>
      <vt:lpstr>Symbol</vt:lpstr>
      <vt:lpstr>Times New Roman</vt:lpstr>
      <vt:lpstr>Tw Cen MT</vt:lpstr>
      <vt:lpstr>Wingdings</vt:lpstr>
      <vt:lpstr>Wingdings 2</vt:lpstr>
      <vt:lpstr>Diseño predeterminado</vt:lpstr>
      <vt:lpstr>Intermedio</vt:lpstr>
      <vt:lpstr>2_Diseño predeterminado</vt:lpstr>
      <vt:lpstr>1_Diseño predeterminado</vt:lpstr>
      <vt:lpstr>10. Inmunología. Repaso EBAU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VACUNAS ESPAÑOLAS CONTRA EL SARS COV 2,  (Todas en fase preclínica)  (fuera del programa)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usuario</dc:creator>
  <cp:lastModifiedBy>Sobremesa</cp:lastModifiedBy>
  <cp:revision>247</cp:revision>
  <dcterms:created xsi:type="dcterms:W3CDTF">2007-05-15T14:56:55Z</dcterms:created>
  <dcterms:modified xsi:type="dcterms:W3CDTF">2021-03-14T12:07:04Z</dcterms:modified>
</cp:coreProperties>
</file>